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0"/>
  </p:notesMasterIdLst>
  <p:handoutMasterIdLst>
    <p:handoutMasterId r:id="rId11"/>
  </p:handoutMasterIdLst>
  <p:sldIdLst>
    <p:sldId id="259" r:id="rId3"/>
    <p:sldId id="331" r:id="rId4"/>
    <p:sldId id="294" r:id="rId5"/>
    <p:sldId id="381" r:id="rId6"/>
    <p:sldId id="404" r:id="rId7"/>
    <p:sldId id="405" r:id="rId8"/>
    <p:sldId id="406" r:id="rId9"/>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61C12E8-03D4-4682-81DE-54BC4CE8FB01}">
          <p14:sldIdLst>
            <p14:sldId id="259"/>
            <p14:sldId id="331"/>
            <p14:sldId id="294"/>
            <p14:sldId id="381"/>
            <p14:sldId id="404"/>
            <p14:sldId id="405"/>
            <p14:sldId id="40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A0606"/>
    <a:srgbClr val="FF0000"/>
    <a:srgbClr val="3B3838"/>
    <a:srgbClr val="FF3300"/>
    <a:srgbClr val="66FF33"/>
    <a:srgbClr val="0070C0"/>
    <a:srgbClr val="EAEFF7"/>
    <a:srgbClr val="D2DEEF"/>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64" autoAdjust="0"/>
    <p:restoredTop sz="93778" autoAdjust="0"/>
  </p:normalViewPr>
  <p:slideViewPr>
    <p:cSldViewPr snapToGrid="0">
      <p:cViewPr varScale="1">
        <p:scale>
          <a:sx n="65" d="100"/>
          <a:sy n="65" d="100"/>
        </p:scale>
        <p:origin x="234" y="66"/>
      </p:cViewPr>
      <p:guideLst>
        <p:guide orient="horz" pos="2160"/>
        <p:guide pos="384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FA70F2-FFB1-4A77-8169-B4B3A96EA7FA}" type="datetimeFigureOut">
              <a:rPr lang="zh-TW" altLang="en-US" smtClean="0"/>
              <a:pPr/>
              <a:t>2023/3/24</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422045-D558-4E33-BE68-5816A24675A4}" type="slidenum">
              <a:rPr lang="zh-TW" altLang="en-US" smtClean="0"/>
              <a:pPr/>
              <a:t>‹#›</a:t>
            </a:fld>
            <a:endParaRPr lang="zh-TW" altLang="en-US"/>
          </a:p>
        </p:txBody>
      </p:sp>
    </p:spTree>
    <p:extLst>
      <p:ext uri="{BB962C8B-B14F-4D97-AF65-F5344CB8AC3E}">
        <p14:creationId xmlns:p14="http://schemas.microsoft.com/office/powerpoint/2010/main" val="30068633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74DAA-8521-401A-B442-5F827CEBB63B}" type="datetimeFigureOut">
              <a:rPr lang="zh-TW" altLang="en-US" smtClean="0"/>
              <a:pPr/>
              <a:t>2023/3/24</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6A725-A372-460E-884A-4864481A9E48}" type="slidenum">
              <a:rPr lang="zh-TW" altLang="en-US" smtClean="0"/>
              <a:pPr/>
              <a:t>‹#›</a:t>
            </a:fld>
            <a:endParaRPr lang="zh-TW" altLang="en-US"/>
          </a:p>
        </p:txBody>
      </p:sp>
    </p:spTree>
    <p:extLst>
      <p:ext uri="{BB962C8B-B14F-4D97-AF65-F5344CB8AC3E}">
        <p14:creationId xmlns:p14="http://schemas.microsoft.com/office/powerpoint/2010/main" val="13413203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Slide Number Placeholder 3">
            <a:extLst>
              <a:ext uri="{FF2B5EF4-FFF2-40B4-BE49-F238E27FC236}">
                <a16:creationId xmlns:a16="http://schemas.microsoft.com/office/drawing/2014/main" id="{B9B20CAB-0728-4DC6-8B3D-A18F372CE726}"/>
              </a:ext>
            </a:extLst>
          </p:cNvPr>
          <p:cNvSpPr>
            <a:spLocks noGrp="1"/>
          </p:cNvSpPr>
          <p:nvPr>
            <p:ph type="sldNum" sz="quarter" idx="5"/>
          </p:nvPr>
        </p:nvSpPr>
        <p:spPr/>
        <p:txBody>
          <a:bodyPr/>
          <a:lstStyle/>
          <a:p>
            <a:fld id="{DDA6A725-A372-460E-884A-4864481A9E48}" type="slidenum">
              <a:rPr lang="zh-TW" altLang="en-US" smtClean="0"/>
              <a:pPr/>
              <a:t>1</a:t>
            </a:fld>
            <a:endParaRPr lang="zh-TW" altLang="en-US"/>
          </a:p>
        </p:txBody>
      </p:sp>
    </p:spTree>
    <p:extLst>
      <p:ext uri="{BB962C8B-B14F-4D97-AF65-F5344CB8AC3E}">
        <p14:creationId xmlns:p14="http://schemas.microsoft.com/office/powerpoint/2010/main" val="910340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A6A725-A372-460E-884A-4864481A9E48}" type="slidenum">
              <a:rPr lang="zh-TW" altLang="en-US" smtClean="0"/>
              <a:pPr/>
              <a:t>3</a:t>
            </a:fld>
            <a:endParaRPr lang="zh-TW" altLang="en-US"/>
          </a:p>
        </p:txBody>
      </p:sp>
    </p:spTree>
    <p:extLst>
      <p:ext uri="{BB962C8B-B14F-4D97-AF65-F5344CB8AC3E}">
        <p14:creationId xmlns:p14="http://schemas.microsoft.com/office/powerpoint/2010/main" val="2735063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A6A725-A372-460E-884A-4864481A9E48}" type="slidenum">
              <a:rPr lang="zh-TW" altLang="en-US" smtClean="0"/>
              <a:pPr/>
              <a:t>4</a:t>
            </a:fld>
            <a:endParaRPr lang="zh-TW" altLang="en-US"/>
          </a:p>
        </p:txBody>
      </p:sp>
    </p:spTree>
    <p:extLst>
      <p:ext uri="{BB962C8B-B14F-4D97-AF65-F5344CB8AC3E}">
        <p14:creationId xmlns:p14="http://schemas.microsoft.com/office/powerpoint/2010/main" val="2095087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8575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8139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8530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en-US" altLang="zh-TW"/>
              <a:t>Click to edit Master title style</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TW"/>
              <a:t>Click to edit Master subtitle style</a:t>
            </a:r>
            <a:endParaRPr lang="zh-TW" altLang="en-US"/>
          </a:p>
        </p:txBody>
      </p:sp>
      <p:sp>
        <p:nvSpPr>
          <p:cNvPr id="4" name="日期版面配置區 3"/>
          <p:cNvSpPr>
            <a:spLocks noGrp="1"/>
          </p:cNvSpPr>
          <p:nvPr>
            <p:ph type="dt" sz="half" idx="10"/>
          </p:nvPr>
        </p:nvSpPr>
        <p:spPr/>
        <p:txBody>
          <a:bodyPr/>
          <a:lstStyle/>
          <a:p>
            <a:fld id="{54367B37-4B4C-4C69-8F69-BE2A42A54943}" type="datetime1">
              <a:rPr lang="zh-TW" altLang="en-US" smtClean="0"/>
              <a:pPr/>
              <a:t>2023/3/24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2355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Click to edit Master title style</a:t>
            </a:r>
            <a:endParaRPr lang="zh-TW" altLang="en-US"/>
          </a:p>
        </p:txBody>
      </p:sp>
      <p:sp>
        <p:nvSpPr>
          <p:cNvPr id="3" name="內容版面配置區 2"/>
          <p:cNvSpPr>
            <a:spLocks noGrp="1"/>
          </p:cNvSpPr>
          <p:nvPr>
            <p:ph idx="1"/>
          </p:nvPr>
        </p:nvSpPr>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日期版面配置區 3"/>
          <p:cNvSpPr>
            <a:spLocks noGrp="1"/>
          </p:cNvSpPr>
          <p:nvPr>
            <p:ph type="dt" sz="half" idx="10"/>
          </p:nvPr>
        </p:nvSpPr>
        <p:spPr/>
        <p:txBody>
          <a:bodyPr/>
          <a:lstStyle/>
          <a:p>
            <a:fld id="{3ACBA646-FC78-4E66-A363-01EF58F3A33A}" type="datetime1">
              <a:rPr lang="zh-TW" altLang="en-US" smtClean="0"/>
              <a:pPr/>
              <a:t>2023/3/24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858885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en-US" altLang="zh-TW"/>
              <a:t>Click to edit Master title style</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TW"/>
              <a:t>Edit Master text styles</a:t>
            </a:r>
          </a:p>
        </p:txBody>
      </p:sp>
      <p:sp>
        <p:nvSpPr>
          <p:cNvPr id="4" name="日期版面配置區 3"/>
          <p:cNvSpPr>
            <a:spLocks noGrp="1"/>
          </p:cNvSpPr>
          <p:nvPr>
            <p:ph type="dt" sz="half" idx="10"/>
          </p:nvPr>
        </p:nvSpPr>
        <p:spPr/>
        <p:txBody>
          <a:bodyPr/>
          <a:lstStyle/>
          <a:p>
            <a:fld id="{7A32DB01-B929-463B-A81F-D9222620C715}" type="datetime1">
              <a:rPr lang="zh-TW" altLang="en-US" smtClean="0"/>
              <a:pPr/>
              <a:t>2023/3/24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66590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Click to edit Master title style</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日期版面配置區 4"/>
          <p:cNvSpPr>
            <a:spLocks noGrp="1"/>
          </p:cNvSpPr>
          <p:nvPr>
            <p:ph type="dt" sz="half" idx="10"/>
          </p:nvPr>
        </p:nvSpPr>
        <p:spPr/>
        <p:txBody>
          <a:bodyPr/>
          <a:lstStyle/>
          <a:p>
            <a:fld id="{1DD2EBB4-4F9E-4F6D-9229-A7E7CD6E7236}" type="datetime1">
              <a:rPr lang="zh-TW" altLang="en-US" smtClean="0"/>
              <a:pPr/>
              <a:t>2023/3/24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010469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en-US" altLang="zh-TW"/>
              <a:t>Click to edit Master title style</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Edit Master text styles</a:t>
            </a:r>
          </a:p>
        </p:txBody>
      </p:sp>
      <p:sp>
        <p:nvSpPr>
          <p:cNvPr id="4" name="內容版面配置區 3"/>
          <p:cNvSpPr>
            <a:spLocks noGrp="1"/>
          </p:cNvSpPr>
          <p:nvPr>
            <p:ph sz="half" idx="2"/>
          </p:nvPr>
        </p:nvSpPr>
        <p:spPr>
          <a:xfrm>
            <a:off x="839788" y="2505075"/>
            <a:ext cx="5157787" cy="3684588"/>
          </a:xfrm>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Edit Master text styles</a:t>
            </a:r>
          </a:p>
        </p:txBody>
      </p:sp>
      <p:sp>
        <p:nvSpPr>
          <p:cNvPr id="6" name="內容版面配置區 5"/>
          <p:cNvSpPr>
            <a:spLocks noGrp="1"/>
          </p:cNvSpPr>
          <p:nvPr>
            <p:ph sz="quarter" idx="4"/>
          </p:nvPr>
        </p:nvSpPr>
        <p:spPr>
          <a:xfrm>
            <a:off x="6172200" y="2505075"/>
            <a:ext cx="5183188" cy="3684588"/>
          </a:xfrm>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日期版面配置區 6"/>
          <p:cNvSpPr>
            <a:spLocks noGrp="1"/>
          </p:cNvSpPr>
          <p:nvPr>
            <p:ph type="dt" sz="half" idx="10"/>
          </p:nvPr>
        </p:nvSpPr>
        <p:spPr/>
        <p:txBody>
          <a:bodyPr/>
          <a:lstStyle/>
          <a:p>
            <a:fld id="{3173C227-1C07-46BA-86AA-9DD5D7D5B133}" type="datetime1">
              <a:rPr lang="zh-TW" altLang="en-US" smtClean="0"/>
              <a:pPr/>
              <a:t>2023/3/24</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447856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Click to edit Master title style</a:t>
            </a:r>
            <a:endParaRPr lang="zh-TW" altLang="en-US"/>
          </a:p>
        </p:txBody>
      </p:sp>
      <p:sp>
        <p:nvSpPr>
          <p:cNvPr id="3" name="日期版面配置區 2"/>
          <p:cNvSpPr>
            <a:spLocks noGrp="1"/>
          </p:cNvSpPr>
          <p:nvPr>
            <p:ph type="dt" sz="half" idx="10"/>
          </p:nvPr>
        </p:nvSpPr>
        <p:spPr/>
        <p:txBody>
          <a:bodyPr/>
          <a:lstStyle/>
          <a:p>
            <a:fld id="{56AF059E-A4B3-4B16-945D-663E4DB6EDB1}" type="datetime1">
              <a:rPr lang="zh-TW" altLang="en-US" smtClean="0"/>
              <a:pPr/>
              <a:t>2023/3/24</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991877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094A82E-025C-4C39-B2FB-E258934912E0}" type="datetime1">
              <a:rPr lang="zh-TW" altLang="en-US" smtClean="0"/>
              <a:pPr/>
              <a:t>2023/3/24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63992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en-US" altLang="zh-TW"/>
              <a:t>Click to edit Master title style</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a:t>Edit Master text styles</a:t>
            </a:r>
          </a:p>
        </p:txBody>
      </p:sp>
      <p:sp>
        <p:nvSpPr>
          <p:cNvPr id="5" name="日期版面配置區 4"/>
          <p:cNvSpPr>
            <a:spLocks noGrp="1"/>
          </p:cNvSpPr>
          <p:nvPr>
            <p:ph type="dt" sz="half" idx="10"/>
          </p:nvPr>
        </p:nvSpPr>
        <p:spPr/>
        <p:txBody>
          <a:bodyPr/>
          <a:lstStyle/>
          <a:p>
            <a:fld id="{CDAFA602-09D5-46AB-A40A-CA19EA9C74BA}" type="datetime1">
              <a:rPr lang="zh-TW" altLang="en-US" smtClean="0"/>
              <a:pPr/>
              <a:t>2023/3/24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720562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en-US" altLang="zh-TW"/>
              <a:t>Click to edit Master title style</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TW" dirty="0"/>
              <a:t>Click icon to add picture</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a:t>Edit Master text styles</a:t>
            </a:r>
          </a:p>
        </p:txBody>
      </p:sp>
      <p:sp>
        <p:nvSpPr>
          <p:cNvPr id="5" name="日期版面配置區 4"/>
          <p:cNvSpPr>
            <a:spLocks noGrp="1"/>
          </p:cNvSpPr>
          <p:nvPr>
            <p:ph type="dt" sz="half" idx="10"/>
          </p:nvPr>
        </p:nvSpPr>
        <p:spPr/>
        <p:txBody>
          <a:bodyPr/>
          <a:lstStyle/>
          <a:p>
            <a:fld id="{CF9AB718-ED68-4E0D-A640-022CAE003AB6}" type="datetime1">
              <a:rPr lang="zh-TW" altLang="en-US" smtClean="0"/>
              <a:pPr/>
              <a:t>2023/3/24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073039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Click to edit Master title style</a:t>
            </a:r>
            <a:endParaRPr lang="zh-TW" altLang="en-US"/>
          </a:p>
        </p:txBody>
      </p:sp>
      <p:sp>
        <p:nvSpPr>
          <p:cNvPr id="3" name="直排文字版面配置區 2"/>
          <p:cNvSpPr>
            <a:spLocks noGrp="1"/>
          </p:cNvSpPr>
          <p:nvPr>
            <p:ph type="body" orient="vert" idx="1"/>
          </p:nvPr>
        </p:nvSpPr>
        <p:spPr/>
        <p:txBody>
          <a:bodyPr vert="eaVert"/>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日期版面配置區 3"/>
          <p:cNvSpPr>
            <a:spLocks noGrp="1"/>
          </p:cNvSpPr>
          <p:nvPr>
            <p:ph type="dt" sz="half" idx="10"/>
          </p:nvPr>
        </p:nvSpPr>
        <p:spPr/>
        <p:txBody>
          <a:bodyPr/>
          <a:lstStyle/>
          <a:p>
            <a:fld id="{C40FCC57-DF06-44F4-9868-8A4E015CAB7F}" type="datetime1">
              <a:rPr lang="zh-TW" altLang="en-US" smtClean="0"/>
              <a:pPr/>
              <a:t>2023/3/24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868995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en-US" altLang="zh-TW"/>
              <a:t>Click to edit Master title style</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日期版面配置區 3"/>
          <p:cNvSpPr>
            <a:spLocks noGrp="1"/>
          </p:cNvSpPr>
          <p:nvPr>
            <p:ph type="dt" sz="half" idx="10"/>
          </p:nvPr>
        </p:nvSpPr>
        <p:spPr/>
        <p:txBody>
          <a:bodyPr/>
          <a:lstStyle/>
          <a:p>
            <a:fld id="{CC7F83B1-7880-4178-BC8D-40E4FD671148}" type="datetime1">
              <a:rPr lang="zh-TW" altLang="en-US" smtClean="0"/>
              <a:pPr/>
              <a:t>2023/3/24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17752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E3830E04-05E5-46C3-BA99-DEF385DDADDF}" type="datetime1">
              <a:rPr lang="zh-TW" altLang="en-US" smtClean="0">
                <a:solidFill>
                  <a:prstClr val="black">
                    <a:tint val="75000"/>
                  </a:prstClr>
                </a:solidFill>
              </a:rPr>
              <a:pPr/>
              <a:t>2023/3/24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034238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53E6DDF-168D-4649-9ECC-0F18E898D4AF}" type="datetime1">
              <a:rPr lang="zh-TW" altLang="en-US" smtClean="0">
                <a:solidFill>
                  <a:prstClr val="black">
                    <a:tint val="75000"/>
                  </a:prstClr>
                </a:solidFill>
              </a:rPr>
              <a:pPr/>
              <a:t>2023/3/24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141180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B992321B-A2D6-4668-A75E-70B179559A0F}" type="datetime1">
              <a:rPr lang="zh-TW" altLang="en-US" smtClean="0">
                <a:solidFill>
                  <a:prstClr val="black">
                    <a:tint val="75000"/>
                  </a:prstClr>
                </a:solidFill>
              </a:rPr>
              <a:pPr/>
              <a:t>2023/3/24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949900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269507E2-C6A1-43FE-A221-ED2B63C84404}" type="datetime1">
              <a:rPr lang="zh-TW" altLang="en-US" smtClean="0">
                <a:solidFill>
                  <a:prstClr val="black">
                    <a:tint val="75000"/>
                  </a:prstClr>
                </a:solidFill>
              </a:rPr>
              <a:pPr/>
              <a:t>2023/3/24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62334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9A0F06C0-DDF8-40F8-8D3E-0D4CB3D41692}" type="datetime1">
              <a:rPr lang="zh-TW" altLang="en-US" smtClean="0">
                <a:solidFill>
                  <a:prstClr val="black">
                    <a:tint val="75000"/>
                  </a:prstClr>
                </a:solidFill>
              </a:rPr>
              <a:pPr/>
              <a:t>2023/3/24</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230298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B07F6B91-42D1-4995-9F7D-6294B950EDE1}" type="datetime1">
              <a:rPr lang="zh-TW" altLang="en-US" smtClean="0">
                <a:solidFill>
                  <a:prstClr val="black">
                    <a:tint val="75000"/>
                  </a:prstClr>
                </a:solidFill>
              </a:rPr>
              <a:pPr/>
              <a:t>2023/3/24</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1021584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10A16A8E-2D5D-4E32-AAE2-8FE358DFA6DC}" type="datetime1">
              <a:rPr lang="zh-TW" altLang="en-US" smtClean="0">
                <a:solidFill>
                  <a:prstClr val="black">
                    <a:tint val="75000"/>
                  </a:prstClr>
                </a:solidFill>
              </a:rPr>
              <a:pPr/>
              <a:t>2023/3/24</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15581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FEEDC089-CC12-464B-8D1F-F4EC139B9939}" type="datetime1">
              <a:rPr lang="zh-TW" altLang="en-US" smtClean="0">
                <a:solidFill>
                  <a:prstClr val="black">
                    <a:tint val="75000"/>
                  </a:prstClr>
                </a:solidFill>
              </a:rPr>
              <a:pPr/>
              <a:t>2023/3/24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8958378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CA420F96-5BF3-4939-A5FF-4554BA19B1A5}" type="datetime1">
              <a:rPr lang="zh-TW" altLang="en-US" smtClean="0">
                <a:solidFill>
                  <a:prstClr val="black">
                    <a:tint val="75000"/>
                  </a:prstClr>
                </a:solidFill>
              </a:rPr>
              <a:pPr/>
              <a:t>2023/3/24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93709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F8E8E103-1F8F-4D81-A812-F7125114E002}" type="datetime1">
              <a:rPr lang="zh-TW" altLang="en-US" smtClean="0">
                <a:solidFill>
                  <a:prstClr val="black">
                    <a:tint val="75000"/>
                  </a:prstClr>
                </a:solidFill>
              </a:rPr>
              <a:pPr/>
              <a:t>2023/3/24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7103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D09D6912-BDF0-45FA-B6BD-AD17D6B77EB0}" type="datetime1">
              <a:rPr lang="zh-TW" altLang="en-US" smtClean="0">
                <a:solidFill>
                  <a:prstClr val="black">
                    <a:tint val="75000"/>
                  </a:prstClr>
                </a:solidFill>
              </a:rPr>
              <a:pPr/>
              <a:t>2023/3/24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571223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3D1F9-5777-40B5-AB85-42069A5539BB}" type="datetime1">
              <a:rPr lang="zh-TW" altLang="en-US" smtClean="0"/>
              <a:pPr/>
              <a:t>2023/3/24</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37317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E1E586-B034-4E03-8FDF-6E9454CD5FF4}" type="datetime1">
              <a:rPr lang="zh-TW" altLang="en-US" smtClean="0">
                <a:solidFill>
                  <a:prstClr val="black">
                    <a:tint val="75000"/>
                  </a:prstClr>
                </a:solidFill>
              </a:rPr>
              <a:pPr/>
              <a:t>2023/3/24</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5611800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3.xml"/><Relationship Id="rId7" Type="http://schemas.openxmlformats.org/officeDocument/2006/relationships/image" Target="../media/image9.pn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30E098-5CC8-4529-B35A-D815E9DBC049}"/>
              </a:ext>
            </a:extLst>
          </p:cNvPr>
          <p:cNvSpPr txBox="1"/>
          <p:nvPr/>
        </p:nvSpPr>
        <p:spPr>
          <a:xfrm>
            <a:off x="6942667" y="4775200"/>
            <a:ext cx="4608447" cy="1384995"/>
          </a:xfrm>
          <a:prstGeom prst="rect">
            <a:avLst/>
          </a:prstGeom>
          <a:noFill/>
        </p:spPr>
        <p:txBody>
          <a:bodyPr wrap="square" rtlCol="0">
            <a:spAutoFit/>
          </a:bodyPr>
          <a:lstStyle/>
          <a:p>
            <a:pPr algn="r"/>
            <a:r>
              <a:rPr lang="en-US" sz="2800" b="1" dirty="0">
                <a:solidFill>
                  <a:srgbClr val="002060"/>
                </a:solidFill>
                <a:latin typeface="Arial" panose="020B0604020202020204" pitchFamily="34" charset="0"/>
                <a:cs typeface="Arial" panose="020B0604020202020204" pitchFamily="34" charset="0"/>
              </a:rPr>
              <a:t>FOXCONN CPEG JBD_VN</a:t>
            </a:r>
          </a:p>
          <a:p>
            <a:pPr algn="r"/>
            <a:r>
              <a:rPr lang="en-US" sz="2800" b="1" smtClean="0">
                <a:solidFill>
                  <a:srgbClr val="002060"/>
                </a:solidFill>
                <a:latin typeface="Arial" panose="020B0604020202020204" pitchFamily="34" charset="0"/>
                <a:cs typeface="Arial" panose="020B0604020202020204" pitchFamily="34" charset="0"/>
              </a:rPr>
              <a:t>Mar </a:t>
            </a:r>
            <a:r>
              <a:rPr lang="en-US" sz="2800" b="1" smtClean="0">
                <a:solidFill>
                  <a:srgbClr val="002060"/>
                </a:solidFill>
                <a:latin typeface="Arial" panose="020B0604020202020204" pitchFamily="34" charset="0"/>
                <a:cs typeface="Arial" panose="020B0604020202020204" pitchFamily="34" charset="0"/>
              </a:rPr>
              <a:t>24, </a:t>
            </a:r>
            <a:r>
              <a:rPr lang="en-US" sz="2800" b="1" dirty="0" smtClean="0">
                <a:solidFill>
                  <a:srgbClr val="002060"/>
                </a:solidFill>
                <a:latin typeface="Arial" panose="020B0604020202020204" pitchFamily="34" charset="0"/>
                <a:cs typeface="Arial" panose="020B0604020202020204" pitchFamily="34" charset="0"/>
              </a:rPr>
              <a:t>2023</a:t>
            </a:r>
          </a:p>
          <a:p>
            <a:pPr algn="r"/>
            <a:endParaRPr lang="en-US" sz="2800" b="1" dirty="0">
              <a:solidFill>
                <a:srgbClr val="00206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647132-80E9-4F5D-8B86-BD2903EAAF84}"/>
              </a:ext>
            </a:extLst>
          </p:cNvPr>
          <p:cNvSpPr>
            <a:spLocks noGrp="1"/>
          </p:cNvSpPr>
          <p:nvPr>
            <p:ph type="sldNum" sz="quarter" idx="12"/>
          </p:nvPr>
        </p:nvSpPr>
        <p:spPr/>
        <p:txBody>
          <a:bodyPr/>
          <a:lstStyle/>
          <a:p>
            <a:fld id="{AF44CCD9-AF14-4FD0-8E12-CF82B8F58377}" type="slidenum">
              <a:rPr lang="zh-TW" altLang="en-US" smtClean="0"/>
              <a:pPr/>
              <a:t>1</a:t>
            </a:fld>
            <a:endParaRPr lang="zh-TW" altLang="en-US" dirty="0"/>
          </a:p>
        </p:txBody>
      </p:sp>
      <p:sp>
        <p:nvSpPr>
          <p:cNvPr id="5" name="矩形 39"/>
          <p:cNvSpPr>
            <a:spLocks noChangeArrowheads="1"/>
          </p:cNvSpPr>
          <p:nvPr/>
        </p:nvSpPr>
        <p:spPr bwMode="auto">
          <a:xfrm>
            <a:off x="996323" y="1013543"/>
            <a:ext cx="10253568" cy="1569660"/>
          </a:xfrm>
          <a:prstGeom prst="rect">
            <a:avLst/>
          </a:prstGeom>
        </p:spPr>
        <p:txBody>
          <a:bodyPr wrap="square">
            <a:spAutoFit/>
          </a:bodyPr>
          <a:lstStyle/>
          <a:p>
            <a:pPr algn="ctr"/>
            <a:r>
              <a:rPr lang="en-US" altLang="zh-CN" sz="4800" b="1" dirty="0">
                <a:solidFill>
                  <a:srgbClr val="002060"/>
                </a:solidFill>
                <a:latin typeface="Arial" panose="020B0604020202020204" pitchFamily="34" charset="0"/>
                <a:cs typeface="Arial" panose="020B0604020202020204" pitchFamily="34" charset="0"/>
              </a:rPr>
              <a:t>Report for BFX-AT100 - Dec 2022 Mass Production Inspection</a:t>
            </a:r>
            <a:endParaRPr lang="en-US" altLang="zh-TW" sz="48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551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dirty="0" smtClean="0">
                <a:latin typeface="Arial" panose="020B0604020202020204" pitchFamily="34" charset="0"/>
                <a:ea typeface="標楷體" panose="03000509000000000000" pitchFamily="65" charset="-120"/>
                <a:cs typeface="Arial" panose="020B0604020202020204" pitchFamily="34" charset="0"/>
              </a:rPr>
              <a:t>Establish </a:t>
            </a:r>
            <a:r>
              <a:rPr lang="en-US" altLang="zh-TW" sz="3200" b="1" dirty="0">
                <a:latin typeface="Arial" panose="020B0604020202020204" pitchFamily="34" charset="0"/>
                <a:ea typeface="標楷體" panose="03000509000000000000" pitchFamily="65" charset="-120"/>
                <a:cs typeface="Arial" panose="020B0604020202020204" pitchFamily="34" charset="0"/>
              </a:rPr>
              <a:t>the Team</a:t>
            </a:r>
          </a:p>
        </p:txBody>
      </p:sp>
      <p:sp>
        <p:nvSpPr>
          <p:cNvPr id="9" name="流程圖: 換頁接點 9">
            <a:extLst>
              <a:ext uri="{FF2B5EF4-FFF2-40B4-BE49-F238E27FC236}">
                <a16:creationId xmlns:a16="http://schemas.microsoft.com/office/drawing/2014/main" id="{B6877EFC-1BAA-4D81-B06F-47BD29833480}"/>
              </a:ext>
            </a:extLst>
          </p:cNvPr>
          <p:cNvSpPr/>
          <p:nvPr/>
        </p:nvSpPr>
        <p:spPr>
          <a:xfrm>
            <a:off x="935542" y="746260"/>
            <a:ext cx="3534857" cy="617324"/>
          </a:xfrm>
          <a:prstGeom prst="flowChartOffpage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Arial" panose="020B0604020202020204" pitchFamily="34" charset="0"/>
                <a:ea typeface="標楷體" panose="03000509000000000000" pitchFamily="65" charset="-120"/>
                <a:cs typeface="Arial" panose="020B0604020202020204" pitchFamily="34" charset="0"/>
              </a:rPr>
              <a:t>Team Leader</a:t>
            </a:r>
            <a:endParaRPr lang="en-US" sz="3200" b="1" dirty="0">
              <a:latin typeface="Arial" panose="020B0604020202020204" pitchFamily="34" charset="0"/>
              <a:cs typeface="Arial" panose="020B0604020202020204" pitchFamily="34" charset="0"/>
            </a:endParaRPr>
          </a:p>
        </p:txBody>
      </p:sp>
      <p:sp>
        <p:nvSpPr>
          <p:cNvPr id="10" name="流程圖: 換頁接點 9">
            <a:extLst>
              <a:ext uri="{FF2B5EF4-FFF2-40B4-BE49-F238E27FC236}">
                <a16:creationId xmlns:a16="http://schemas.microsoft.com/office/drawing/2014/main" id="{687DF2FC-EFA5-4CA9-A8A6-BE89E2AFD68D}"/>
              </a:ext>
            </a:extLst>
          </p:cNvPr>
          <p:cNvSpPr/>
          <p:nvPr/>
        </p:nvSpPr>
        <p:spPr>
          <a:xfrm>
            <a:off x="6615291" y="746260"/>
            <a:ext cx="3534857" cy="617324"/>
          </a:xfrm>
          <a:prstGeom prst="flowChartOffpage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Arial" panose="020B0604020202020204" pitchFamily="34" charset="0"/>
                <a:ea typeface="標楷體" panose="03000509000000000000" pitchFamily="65" charset="-120"/>
                <a:cs typeface="Arial" panose="020B0604020202020204" pitchFamily="34" charset="0"/>
              </a:rPr>
              <a:t>Team Member</a:t>
            </a:r>
            <a:endParaRPr lang="en-US" sz="3200" b="1"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6E8EC99F-E040-4DF9-9258-AB5BCDD187F2}"/>
              </a:ext>
            </a:extLst>
          </p:cNvPr>
          <p:cNvSpPr>
            <a:spLocks noGrp="1"/>
          </p:cNvSpPr>
          <p:nvPr>
            <p:ph type="sldNum" sz="quarter" idx="12"/>
          </p:nvPr>
        </p:nvSpPr>
        <p:spPr/>
        <p:txBody>
          <a:bodyPr/>
          <a:lstStyle/>
          <a:p>
            <a:fld id="{D1285022-D571-461A-8271-FD490C04DA06}" type="slidenum">
              <a:rPr lang="zh-TW" altLang="en-US" smtClean="0">
                <a:solidFill>
                  <a:prstClr val="black">
                    <a:tint val="75000"/>
                  </a:prstClr>
                </a:solidFill>
                <a:latin typeface="Arial" panose="020B0604020202020204" pitchFamily="34" charset="0"/>
                <a:cs typeface="Arial" panose="020B0604020202020204" pitchFamily="34" charset="0"/>
              </a:rPr>
              <a:pPr/>
              <a:t>2</a:t>
            </a:fld>
            <a:endParaRPr lang="zh-TW" altLang="en-US">
              <a:solidFill>
                <a:prstClr val="black">
                  <a:tint val="75000"/>
                </a:prst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1651BC9-5EEB-416E-BF38-C62C0A6B36E9}"/>
              </a:ext>
            </a:extLst>
          </p:cNvPr>
          <p:cNvSpPr/>
          <p:nvPr/>
        </p:nvSpPr>
        <p:spPr>
          <a:xfrm>
            <a:off x="355571" y="2788052"/>
            <a:ext cx="6169742"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50000"/>
              </a:spcBef>
            </a:pPr>
            <a:r>
              <a:rPr lang="en-US" altLang="zh-CN" sz="2800" b="1" dirty="0">
                <a:solidFill>
                  <a:srgbClr val="002060"/>
                </a:solidFill>
                <a:latin typeface="Arial" panose="020B0604020202020204" pitchFamily="34" charset="0"/>
                <a:ea typeface="標楷體" panose="03000509000000000000" pitchFamily="65" charset="-120"/>
                <a:cs typeface="Arial" panose="020B0604020202020204" pitchFamily="34" charset="0"/>
              </a:rPr>
              <a:t>Foxconn</a:t>
            </a:r>
          </a:p>
          <a:p>
            <a:pPr marL="914400" lvl="1" indent="-457200">
              <a:spcBef>
                <a:spcPct val="50000"/>
              </a:spcBef>
              <a:buFont typeface="Calibri" panose="020F0502020204030204" pitchFamily="34" charset="0"/>
              <a:buChar char="●"/>
            </a:pPr>
            <a:r>
              <a:rPr lang="en-US" altLang="zh-CN" sz="2200" b="1" dirty="0">
                <a:solidFill>
                  <a:srgbClr val="002060"/>
                </a:solidFill>
                <a:latin typeface="Arial" panose="020B0604020202020204" pitchFamily="34" charset="0"/>
                <a:ea typeface="標楷體" panose="03000509000000000000" pitchFamily="65" charset="-120"/>
                <a:cs typeface="Arial" panose="020B0604020202020204" pitchFamily="34" charset="0"/>
              </a:rPr>
              <a:t>MFG Manager :  David Yin</a:t>
            </a:r>
          </a:p>
          <a:p>
            <a:pPr marL="914400" lvl="1" indent="-457200">
              <a:spcBef>
                <a:spcPct val="50000"/>
              </a:spcBef>
              <a:buFont typeface="Calibri" panose="020F0502020204030204" pitchFamily="34" charset="0"/>
              <a:buChar char="●"/>
            </a:pPr>
            <a:r>
              <a:rPr lang="en-US" altLang="zh-CN" sz="2200" b="1" dirty="0">
                <a:solidFill>
                  <a:srgbClr val="002060"/>
                </a:solidFill>
                <a:latin typeface="Arial" panose="020B0604020202020204" pitchFamily="34" charset="0"/>
                <a:ea typeface="標楷體" panose="03000509000000000000" pitchFamily="65" charset="-120"/>
                <a:cs typeface="Arial" panose="020B0604020202020204" pitchFamily="34" charset="0"/>
              </a:rPr>
              <a:t>QA Manager    :  </a:t>
            </a:r>
            <a:r>
              <a:rPr lang="en-US" altLang="zh-CN" sz="2200"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Toney </a:t>
            </a:r>
            <a:r>
              <a:rPr lang="en-US" altLang="zh-CN" sz="2200" b="1" dirty="0" err="1" smtClean="0">
                <a:solidFill>
                  <a:srgbClr val="002060"/>
                </a:solidFill>
                <a:latin typeface="Arial" panose="020B0604020202020204" pitchFamily="34" charset="0"/>
                <a:ea typeface="標楷體" panose="03000509000000000000" pitchFamily="65" charset="-120"/>
                <a:cs typeface="Arial" panose="020B0604020202020204" pitchFamily="34" charset="0"/>
              </a:rPr>
              <a:t>Tu</a:t>
            </a:r>
            <a:r>
              <a:rPr lang="en-US" altLang="zh-CN" sz="2200"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 CB Lin</a:t>
            </a:r>
            <a:endParaRPr lang="en-US" altLang="zh-CN" sz="2200"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p:txBody>
      </p:sp>
      <p:sp>
        <p:nvSpPr>
          <p:cNvPr id="12" name="Rectangle 69">
            <a:extLst>
              <a:ext uri="{FF2B5EF4-FFF2-40B4-BE49-F238E27FC236}">
                <a16:creationId xmlns:a16="http://schemas.microsoft.com/office/drawing/2014/main" id="{5298760D-920E-430E-BBB0-18F2E723EA82}"/>
              </a:ext>
            </a:extLst>
          </p:cNvPr>
          <p:cNvSpPr>
            <a:spLocks noChangeArrowheads="1"/>
          </p:cNvSpPr>
          <p:nvPr/>
        </p:nvSpPr>
        <p:spPr bwMode="auto">
          <a:xfrm>
            <a:off x="6795248" y="2077556"/>
            <a:ext cx="4989689"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PE: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Michael, Nam</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ME: Cheng Lun,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Hugo</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PM: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An Tran, Yuri</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PD: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Wen Yong</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TW" b="1" dirty="0">
                <a:solidFill>
                  <a:srgbClr val="002060"/>
                </a:solidFill>
                <a:latin typeface="Arial" panose="020B0604020202020204" pitchFamily="34" charset="0"/>
                <a:ea typeface="標楷體" panose="03000509000000000000" pitchFamily="65" charset="-120"/>
                <a:cs typeface="Arial" panose="020B0604020202020204" pitchFamily="34" charset="0"/>
              </a:rPr>
              <a:t>QA</a:t>
            </a: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a:t>
            </a:r>
            <a:r>
              <a:rPr kumimoji="0" lang="en-US" altLang="zh-TW" b="1" dirty="0">
                <a:solidFill>
                  <a:srgbClr val="002060"/>
                </a:solidFill>
                <a:latin typeface="Arial" panose="020B0604020202020204" pitchFamily="34" charset="0"/>
                <a:ea typeface="標楷體" panose="03000509000000000000" pitchFamily="65" charset="-120"/>
                <a:cs typeface="Arial" panose="020B0604020202020204" pitchFamily="34" charset="0"/>
              </a:rPr>
              <a:t> K</a:t>
            </a:r>
            <a:r>
              <a:rPr kumimoji="0" lang="en-US" altLang="zh-TW"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en,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Robert </a:t>
            </a:r>
          </a:p>
          <a:p>
            <a:pPr eaLnBrk="1" hangingPunct="1">
              <a:spcBef>
                <a:spcPct val="50000"/>
              </a:spcBef>
            </a:pP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TE</a:t>
            </a: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Mark, Jones</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IE: Hai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Ly, Heng Ruan</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p:txBody>
      </p:sp>
      <p:sp>
        <p:nvSpPr>
          <p:cNvPr id="13" name="Left Brace 12">
            <a:extLst>
              <a:ext uri="{FF2B5EF4-FFF2-40B4-BE49-F238E27FC236}">
                <a16:creationId xmlns:a16="http://schemas.microsoft.com/office/drawing/2014/main" id="{D54F5BC9-FB89-4912-8F53-DC0BBC183738}"/>
              </a:ext>
            </a:extLst>
          </p:cNvPr>
          <p:cNvSpPr/>
          <p:nvPr/>
        </p:nvSpPr>
        <p:spPr>
          <a:xfrm>
            <a:off x="5988069" y="2276087"/>
            <a:ext cx="627222" cy="3388589"/>
          </a:xfrm>
          <a:prstGeom prst="leftBrace">
            <a:avLst>
              <a:gd name="adj1" fmla="val 78174"/>
              <a:gd name="adj2" fmla="val 4538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en-US" sz="1600">
              <a:solidFill>
                <a:srgbClr val="FFFFFF"/>
              </a:solidFill>
              <a:latin typeface="Arial" panose="020B060402020202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371844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圓角矩形 8">
            <a:extLst>
              <a:ext uri="{FF2B5EF4-FFF2-40B4-BE49-F238E27FC236}">
                <a16:creationId xmlns:a16="http://schemas.microsoft.com/office/drawing/2014/main" id="{5B5650D9-7CBC-4786-A2F8-D345C2C61748}"/>
              </a:ext>
            </a:extLst>
          </p:cNvPr>
          <p:cNvSpPr/>
          <p:nvPr/>
        </p:nvSpPr>
        <p:spPr>
          <a:xfrm>
            <a:off x="448901" y="1414827"/>
            <a:ext cx="11333702" cy="552348"/>
          </a:xfrm>
          <a:prstGeom prst="roundRect">
            <a:avLst>
              <a:gd name="adj" fmla="val 576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fontAlgn="ctr">
              <a:buFont typeface="Wingdings" panose="05000000000000000000" pitchFamily="2" charset="2"/>
              <a:buChar char="q"/>
            </a:pPr>
            <a:r>
              <a:rPr lang="en-US" sz="1600" smtClean="0">
                <a:solidFill>
                  <a:schemeClr val="tx1"/>
                </a:solidFill>
                <a:latin typeface="Arial" panose="020B0604020202020204" pitchFamily="34" charset="0"/>
                <a:cs typeface="Arial" panose="020B0604020202020204" pitchFamily="34" charset="0"/>
              </a:rPr>
              <a:t>On Feb 23, 2023 </a:t>
            </a:r>
            <a:r>
              <a:rPr lang="en-US" sz="1600" dirty="0" smtClean="0">
                <a:solidFill>
                  <a:schemeClr val="tx1"/>
                </a:solidFill>
                <a:latin typeface="Arial" panose="020B0604020202020204" pitchFamily="34" charset="0"/>
                <a:cs typeface="Arial" panose="020B0604020202020204" pitchFamily="34" charset="0"/>
              </a:rPr>
              <a:t>ALT customer feedback about Mass Production Inspection for shipment </a:t>
            </a:r>
            <a:r>
              <a:rPr lang="en-US" sz="1600" smtClean="0">
                <a:solidFill>
                  <a:schemeClr val="tx1"/>
                </a:solidFill>
                <a:latin typeface="Arial" panose="020B0604020202020204" pitchFamily="34" charset="0"/>
                <a:cs typeface="Arial" panose="020B0604020202020204" pitchFamily="34" charset="0"/>
              </a:rPr>
              <a:t>lots in Feb-2023 </a:t>
            </a:r>
            <a:r>
              <a:rPr lang="en-US" sz="1600" dirty="0" smtClean="0">
                <a:solidFill>
                  <a:schemeClr val="tx1"/>
                </a:solidFill>
                <a:latin typeface="Arial" panose="020B0604020202020204" pitchFamily="34" charset="0"/>
                <a:cs typeface="Arial" panose="020B0604020202020204" pitchFamily="34" charset="0"/>
              </a:rPr>
              <a:t>Detail as below: </a:t>
            </a:r>
            <a:endParaRPr lang="en-US" altLang="zh-CN" sz="1600" dirty="0">
              <a:solidFill>
                <a:schemeClr val="tx1"/>
              </a:solidFill>
              <a:latin typeface="Arial" panose="020B0604020202020204" pitchFamily="34" charset="0"/>
              <a:ea typeface="Microsoft YaHei" panose="020B0503020204020204" pitchFamily="34" charset="-122"/>
              <a:cs typeface="Arial" panose="020B0604020202020204" pitchFamily="34" charset="0"/>
            </a:endParaRPr>
          </a:p>
        </p:txBody>
      </p:sp>
      <p:sp>
        <p:nvSpPr>
          <p:cNvPr id="3"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sz="3200" b="1" dirty="0" smtClean="0">
                <a:solidFill>
                  <a:schemeClr val="bg1"/>
                </a:solidFill>
                <a:latin typeface="Arial" panose="020B0604020202020204" pitchFamily="34" charset="0"/>
                <a:cs typeface="Arial" panose="020B0604020202020204" pitchFamily="34" charset="0"/>
              </a:rPr>
              <a:t>D</a:t>
            </a:r>
            <a:r>
              <a:rPr lang="en-US" altLang="zh-CN" sz="3200" b="1" dirty="0" smtClean="0">
                <a:solidFill>
                  <a:schemeClr val="bg1"/>
                </a:solidFill>
                <a:latin typeface="Arial" panose="020B0604020202020204" pitchFamily="34" charset="0"/>
                <a:cs typeface="Arial" panose="020B0604020202020204" pitchFamily="34" charset="0"/>
              </a:rPr>
              <a:t>escription</a:t>
            </a:r>
            <a:r>
              <a:rPr lang="en-US" sz="3200" b="1" dirty="0" smtClean="0">
                <a:solidFill>
                  <a:schemeClr val="bg1"/>
                </a:solidFill>
                <a:latin typeface="Arial" panose="020B0604020202020204" pitchFamily="34" charset="0"/>
                <a:cs typeface="Arial" panose="020B0604020202020204" pitchFamily="34" charset="0"/>
              </a:rPr>
              <a:t> </a:t>
            </a:r>
            <a:r>
              <a:rPr lang="en-US" altLang="zh-CN" sz="3200" b="1" dirty="0">
                <a:solidFill>
                  <a:schemeClr val="bg1"/>
                </a:solidFill>
                <a:latin typeface="Arial" panose="020B0604020202020204" pitchFamily="34" charset="0"/>
                <a:cs typeface="Arial" panose="020B0604020202020204" pitchFamily="34" charset="0"/>
              </a:rPr>
              <a:t>of</a:t>
            </a:r>
            <a:r>
              <a:rPr lang="en-US" sz="3200" b="1" dirty="0">
                <a:solidFill>
                  <a:schemeClr val="bg1"/>
                </a:solidFill>
                <a:latin typeface="Arial" panose="020B0604020202020204" pitchFamily="34" charset="0"/>
                <a:cs typeface="Arial" panose="020B0604020202020204" pitchFamily="34" charset="0"/>
              </a:rPr>
              <a:t> P</a:t>
            </a:r>
            <a:r>
              <a:rPr lang="en-US" altLang="zh-CN" sz="3200" b="1" dirty="0">
                <a:solidFill>
                  <a:schemeClr val="bg1"/>
                </a:solidFill>
                <a:latin typeface="Arial" panose="020B0604020202020204" pitchFamily="34" charset="0"/>
                <a:cs typeface="Arial" panose="020B0604020202020204" pitchFamily="34" charset="0"/>
              </a:rPr>
              <a:t>roblems</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22" name="向下箭號圖說文字 3">
            <a:extLst>
              <a:ext uri="{FF2B5EF4-FFF2-40B4-BE49-F238E27FC236}">
                <a16:creationId xmlns:a16="http://schemas.microsoft.com/office/drawing/2014/main" id="{76D3D512-756D-4625-AC28-6926D1DE45E6}"/>
              </a:ext>
            </a:extLst>
          </p:cNvPr>
          <p:cNvSpPr/>
          <p:nvPr/>
        </p:nvSpPr>
        <p:spPr>
          <a:xfrm>
            <a:off x="448901" y="736605"/>
            <a:ext cx="11333702" cy="678982"/>
          </a:xfrm>
          <a:prstGeom prst="downArrow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ü"/>
            </a:pPr>
            <a:r>
              <a:rPr lang="en-US" sz="1600" b="1" dirty="0">
                <a:solidFill>
                  <a:schemeClr val="bg1"/>
                </a:solidFill>
                <a:latin typeface="Arial" panose="020B0604020202020204" pitchFamily="34" charset="0"/>
                <a:cs typeface="Arial" panose="020B0604020202020204" pitchFamily="34" charset="0"/>
              </a:rPr>
              <a:t>Issue Description</a:t>
            </a:r>
          </a:p>
        </p:txBody>
      </p:sp>
      <p:sp>
        <p:nvSpPr>
          <p:cNvPr id="2" name="Slide Number Placeholder 1">
            <a:extLst>
              <a:ext uri="{FF2B5EF4-FFF2-40B4-BE49-F238E27FC236}">
                <a16:creationId xmlns:a16="http://schemas.microsoft.com/office/drawing/2014/main" id="{CFEB0334-7E10-44C0-BEB2-DF7471D24C2E}"/>
              </a:ext>
            </a:extLst>
          </p:cNvPr>
          <p:cNvSpPr>
            <a:spLocks noGrp="1"/>
          </p:cNvSpPr>
          <p:nvPr>
            <p:ph type="sldNum" sz="quarter" idx="12"/>
          </p:nvPr>
        </p:nvSpPr>
        <p:spPr/>
        <p:txBody>
          <a:bodyPr/>
          <a:lstStyle/>
          <a:p>
            <a:fld id="{D1285022-D571-461A-8271-FD490C04DA06}" type="slidenum">
              <a:rPr lang="zh-TW" altLang="en-US" smtClean="0">
                <a:solidFill>
                  <a:prstClr val="black">
                    <a:tint val="75000"/>
                  </a:prstClr>
                </a:solidFill>
                <a:latin typeface="Arial" panose="020B0604020202020204" pitchFamily="34" charset="0"/>
                <a:cs typeface="Arial" panose="020B0604020202020204" pitchFamily="34" charset="0"/>
              </a:rPr>
              <a:pPr/>
              <a:t>3</a:t>
            </a:fld>
            <a:endParaRPr lang="zh-TW" altLang="en-US" dirty="0">
              <a:solidFill>
                <a:prstClr val="black">
                  <a:tint val="75000"/>
                </a:prstClr>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a:off x="193963" y="2177184"/>
            <a:ext cx="7324436" cy="4169930"/>
          </a:xfrm>
          <a:prstGeom prst="rect">
            <a:avLst/>
          </a:prstGeom>
        </p:spPr>
      </p:pic>
    </p:spTree>
    <p:extLst>
      <p:ext uri="{BB962C8B-B14F-4D97-AF65-F5344CB8AC3E}">
        <p14:creationId xmlns:p14="http://schemas.microsoft.com/office/powerpoint/2010/main" val="4069359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EB0334-7E10-44C0-BEB2-DF7471D24C2E}"/>
              </a:ext>
            </a:extLst>
          </p:cNvPr>
          <p:cNvSpPr>
            <a:spLocks noGrp="1"/>
          </p:cNvSpPr>
          <p:nvPr>
            <p:ph type="sldNum" sz="quarter" idx="12"/>
          </p:nvPr>
        </p:nvSpPr>
        <p:spPr/>
        <p:txBody>
          <a:bodyPr/>
          <a:lstStyle/>
          <a:p>
            <a:fld id="{D1285022-D571-461A-8271-FD490C04DA06}" type="slidenum">
              <a:rPr lang="zh-TW" altLang="en-US" smtClean="0">
                <a:solidFill>
                  <a:prstClr val="black">
                    <a:tint val="75000"/>
                  </a:prstClr>
                </a:solidFill>
                <a:latin typeface="Arial" panose="020B0604020202020204" pitchFamily="34" charset="0"/>
                <a:cs typeface="Arial" panose="020B0604020202020204" pitchFamily="34" charset="0"/>
              </a:rPr>
              <a:pPr/>
              <a:t>4</a:t>
            </a:fld>
            <a:endParaRPr lang="zh-TW" altLang="en-US" dirty="0">
              <a:solidFill>
                <a:prstClr val="black">
                  <a:tint val="75000"/>
                </a:prstClr>
              </a:solidFill>
              <a:latin typeface="Arial" panose="020B0604020202020204" pitchFamily="34" charset="0"/>
              <a:cs typeface="Arial" panose="020B0604020202020204" pitchFamily="34" charset="0"/>
            </a:endParaRPr>
          </a:p>
        </p:txBody>
      </p:sp>
      <p:sp>
        <p:nvSpPr>
          <p:cNvPr id="9"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dirty="0" smtClean="0">
                <a:solidFill>
                  <a:schemeClr val="bg1"/>
                </a:solidFill>
                <a:latin typeface="Arial" panose="020B0604020202020204" pitchFamily="34" charset="0"/>
                <a:ea typeface="標楷體" panose="03000509000000000000" pitchFamily="65" charset="-120"/>
                <a:cs typeface="Arial" panose="020B0604020202020204" pitchFamily="34" charset="0"/>
              </a:rPr>
              <a:t>Failure Analysis </a:t>
            </a:r>
            <a:r>
              <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rPr>
              <a:t>R</a:t>
            </a:r>
            <a:r>
              <a:rPr lang="en-US" altLang="zh-TW" sz="3200" b="1" dirty="0" smtClean="0">
                <a:solidFill>
                  <a:schemeClr val="bg1"/>
                </a:solidFill>
                <a:latin typeface="Arial" panose="020B0604020202020204" pitchFamily="34" charset="0"/>
                <a:ea typeface="標楷體" panose="03000509000000000000" pitchFamily="65" charset="-120"/>
                <a:cs typeface="Arial" panose="020B0604020202020204" pitchFamily="34" charset="0"/>
              </a:rPr>
              <a:t>eport</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10" name="圓角矩形 8">
            <a:extLst>
              <a:ext uri="{FF2B5EF4-FFF2-40B4-BE49-F238E27FC236}">
                <a16:creationId xmlns:a16="http://schemas.microsoft.com/office/drawing/2014/main" id="{5B5650D9-7CBC-4786-A2F8-D345C2C61748}"/>
              </a:ext>
            </a:extLst>
          </p:cNvPr>
          <p:cNvSpPr/>
          <p:nvPr/>
        </p:nvSpPr>
        <p:spPr>
          <a:xfrm>
            <a:off x="404655" y="623686"/>
            <a:ext cx="11333702" cy="384476"/>
          </a:xfrm>
          <a:prstGeom prst="roundRect">
            <a:avLst>
              <a:gd name="adj" fmla="val 576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altLang="zh-CN" sz="2400" b="1" dirty="0" smtClean="0">
                <a:solidFill>
                  <a:schemeClr val="tx1"/>
                </a:solidFill>
                <a:latin typeface="Arial" panose="020B0604020202020204" pitchFamily="34" charset="0"/>
                <a:ea typeface="Microsoft YaHei" panose="020B0503020204020204" pitchFamily="34" charset="-122"/>
                <a:cs typeface="Arial" panose="020B0604020202020204" pitchFamily="34" charset="0"/>
              </a:rPr>
              <a:t>1. </a:t>
            </a:r>
            <a:r>
              <a:rPr lang="en-US" sz="2400" b="1" dirty="0">
                <a:solidFill>
                  <a:schemeClr val="tx1"/>
                </a:solidFill>
                <a:latin typeface="Arial" panose="020B0604020202020204" pitchFamily="34" charset="0"/>
                <a:cs typeface="Arial" panose="020B0604020202020204" pitchFamily="34" charset="0"/>
              </a:rPr>
              <a:t>Foreign object on DC connector </a:t>
            </a:r>
            <a:endParaRPr lang="en-US" altLang="zh-CN" sz="2400" b="1" dirty="0">
              <a:solidFill>
                <a:schemeClr val="tx1"/>
              </a:solidFill>
              <a:latin typeface="Arial" panose="020B0604020202020204" pitchFamily="34" charset="0"/>
              <a:ea typeface="Microsoft YaHei" panose="020B0503020204020204" pitchFamily="34" charset="-122"/>
              <a:cs typeface="Arial" panose="020B0604020202020204" pitchFamily="34" charset="0"/>
            </a:endParaRPr>
          </a:p>
        </p:txBody>
      </p:sp>
      <p:graphicFrame>
        <p:nvGraphicFramePr>
          <p:cNvPr id="12" name="Group 67"/>
          <p:cNvGraphicFramePr>
            <a:graphicFrameLocks/>
          </p:cNvGraphicFramePr>
          <p:nvPr>
            <p:extLst>
              <p:ext uri="{D42A27DB-BD31-4B8C-83A1-F6EECF244321}">
                <p14:modId xmlns:p14="http://schemas.microsoft.com/office/powerpoint/2010/main" val="2360643689"/>
              </p:ext>
            </p:extLst>
          </p:nvPr>
        </p:nvGraphicFramePr>
        <p:xfrm>
          <a:off x="525319" y="1073708"/>
          <a:ext cx="11509365" cy="5784292"/>
        </p:xfrm>
        <a:graphic>
          <a:graphicData uri="http://schemas.openxmlformats.org/drawingml/2006/table">
            <a:tbl>
              <a:tblPr/>
              <a:tblGrid>
                <a:gridCol w="2778047">
                  <a:extLst>
                    <a:ext uri="{9D8B030D-6E8A-4147-A177-3AD203B41FA5}">
                      <a16:colId xmlns:a16="http://schemas.microsoft.com/office/drawing/2014/main" val="20000"/>
                    </a:ext>
                  </a:extLst>
                </a:gridCol>
                <a:gridCol w="4778750">
                  <a:extLst>
                    <a:ext uri="{9D8B030D-6E8A-4147-A177-3AD203B41FA5}">
                      <a16:colId xmlns:a16="http://schemas.microsoft.com/office/drawing/2014/main" val="1948495731"/>
                    </a:ext>
                  </a:extLst>
                </a:gridCol>
                <a:gridCol w="3097161">
                  <a:extLst>
                    <a:ext uri="{9D8B030D-6E8A-4147-A177-3AD203B41FA5}">
                      <a16:colId xmlns:a16="http://schemas.microsoft.com/office/drawing/2014/main" val="20002"/>
                    </a:ext>
                  </a:extLst>
                </a:gridCol>
                <a:gridCol w="855407">
                  <a:extLst>
                    <a:ext uri="{9D8B030D-6E8A-4147-A177-3AD203B41FA5}">
                      <a16:colId xmlns:a16="http://schemas.microsoft.com/office/drawing/2014/main" val="20005"/>
                    </a:ext>
                  </a:extLst>
                </a:gridCol>
              </a:tblGrid>
              <a:tr h="428913">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Root cause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5355379">
                <a:tc>
                  <a:txBody>
                    <a:bodyPr/>
                    <a:lstStyle/>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Symptom:</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No power when fully inserted DC connector.</a:t>
                      </a:r>
                      <a:endParaRPr lang="en-US" sz="1400" dirty="0" smtClean="0">
                        <a:solidFill>
                          <a:schemeClr val="tx1"/>
                        </a:solidFill>
                        <a:latin typeface="Arial" panose="020B0604020202020204" pitchFamily="34" charset="0"/>
                        <a:ea typeface="標楷體" pitchFamily="65" charset="-120"/>
                        <a:cs typeface="Arial" panose="020B0604020202020204" pitchFamily="34" charset="0"/>
                      </a:endParaRP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a:t>
                      </a:r>
                      <a:r>
                        <a:rPr lang="en-US" sz="1400" b="0" kern="1200" dirty="0" err="1" smtClean="0">
                          <a:solidFill>
                            <a:schemeClr val="tx1"/>
                          </a:solidFill>
                          <a:latin typeface="Arial" panose="020B0604020202020204" pitchFamily="34" charset="0"/>
                          <a:ea typeface="標楷體" pitchFamily="65" charset="-120"/>
                          <a:cs typeface="Arial" panose="020B0604020202020204" pitchFamily="34" charset="0"/>
                        </a:rPr>
                        <a:t>Q’ty</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 : 1/1600pcs </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rate :</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 0.06</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a:t>
                      </a:r>
                    </a:p>
                    <a:p>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SN : </a:t>
                      </a:r>
                      <a:r>
                        <a:rPr lang="en-US" sz="1400" dirty="0" smtClean="0"/>
                        <a:t>2149688001202301025302</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pPr marL="0" algn="l" defTabSz="914400" rtl="0" eaLnBrk="1" latinLnBrk="0" hangingPunct="1"/>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pPr marL="0" marR="0" lvl="0" indent="-381000" algn="l" defTabSz="914400" rtl="0" eaLnBrk="1" fontAlgn="base" latinLnBrk="0" hangingPunct="1">
                        <a:lnSpc>
                          <a:spcPct val="100000"/>
                        </a:lnSpc>
                        <a:spcBef>
                          <a:spcPct val="0"/>
                        </a:spcBef>
                        <a:spcAft>
                          <a:spcPct val="0"/>
                        </a:spcAft>
                        <a:buClrTx/>
                        <a:buSzTx/>
                        <a:buFontTx/>
                        <a:buNone/>
                        <a:tabLst/>
                        <a:defRPr/>
                      </a:pPr>
                      <a:endParaRPr lang="en-US" sz="1400" b="1" kern="1200" dirty="0" smtClean="0">
                        <a:solidFill>
                          <a:schemeClr val="tx1"/>
                        </a:solidFill>
                        <a:latin typeface="Arial" panose="020B0604020202020204" pitchFamily="34" charset="0"/>
                        <a:ea typeface="標楷體" pitchFamily="65" charset="-120"/>
                        <a:cs typeface="Arial" panose="020B0604020202020204" pitchFamily="34" charset="0"/>
                      </a:endParaRP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smtClean="0">
                          <a:solidFill>
                            <a:schemeClr val="tx1"/>
                          </a:solidFill>
                          <a:latin typeface="Arial" panose="020B0604020202020204" pitchFamily="34" charset="0"/>
                          <a:ea typeface="+mn-ea"/>
                          <a:cs typeface="Arial" panose="020B0604020202020204" pitchFamily="34" charset="0"/>
                        </a:rPr>
                        <a:t>During inspection process, ALT customer detected one unit was no power due to have foreign object inside DC connector, after customer removed foreign object this unit operates normal.</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err="1" smtClean="0">
                          <a:solidFill>
                            <a:schemeClr val="tx1"/>
                          </a:solidFill>
                          <a:latin typeface="Arial" panose="020B0604020202020204" pitchFamily="34" charset="0"/>
                          <a:ea typeface="+mn-ea"/>
                          <a:cs typeface="Arial" panose="020B0604020202020204" pitchFamily="34" charset="0"/>
                        </a:rPr>
                        <a:t>Fii</a:t>
                      </a:r>
                      <a:r>
                        <a:rPr lang="en-US" sz="1400" b="0" kern="1200" baseline="0" dirty="0" smtClean="0">
                          <a:solidFill>
                            <a:schemeClr val="tx1"/>
                          </a:solidFill>
                          <a:latin typeface="Arial" panose="020B0604020202020204" pitchFamily="34" charset="0"/>
                          <a:ea typeface="+mn-ea"/>
                          <a:cs typeface="Arial" panose="020B0604020202020204" pitchFamily="34" charset="0"/>
                        </a:rPr>
                        <a:t> check production data: this unit passed all test stations smoothly.</a:t>
                      </a:r>
                    </a:p>
                    <a:p>
                      <a:pPr marL="339725" marR="0" lvl="0" indent="-222250" algn="l" defTabSz="7620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sz="1400" b="0" kern="1200" baseline="0" dirty="0" smtClean="0">
                          <a:solidFill>
                            <a:schemeClr val="tx1"/>
                          </a:solidFill>
                          <a:latin typeface="Arial" panose="020B0604020202020204" pitchFamily="34" charset="0"/>
                          <a:ea typeface="+mn-ea"/>
                          <a:cs typeface="Arial" panose="020B0604020202020204" pitchFamily="34" charset="0"/>
                        </a:rPr>
                        <a:t>At test station, the product got the power and testing normal.</a:t>
                      </a:r>
                    </a:p>
                    <a:p>
                      <a:pPr marL="339725" marR="0" lvl="0" indent="-222250" algn="l" defTabSz="7620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sz="1400" b="0" kern="1200" baseline="0" dirty="0" smtClean="0">
                          <a:solidFill>
                            <a:schemeClr val="tx1"/>
                          </a:solidFill>
                          <a:latin typeface="Arial" panose="020B0604020202020204" pitchFamily="34" charset="0"/>
                          <a:ea typeface="+mn-ea"/>
                          <a:cs typeface="Arial" panose="020B0604020202020204" pitchFamily="34" charset="0"/>
                        </a:rPr>
                        <a:t>VI OP didn’t detect foreign object inside DC connector.</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smtClean="0">
                          <a:solidFill>
                            <a:schemeClr val="tx1"/>
                          </a:solidFill>
                          <a:latin typeface="Arial" panose="020B0604020202020204" pitchFamily="34" charset="0"/>
                          <a:ea typeface="+mn-ea"/>
                          <a:cs typeface="Arial" panose="020B0604020202020204" pitchFamily="34" charset="0"/>
                        </a:rPr>
                        <a:t>After that, </a:t>
                      </a:r>
                      <a:r>
                        <a:rPr lang="en-US" sz="1400" b="0" kern="1200" baseline="0" dirty="0" err="1" smtClean="0">
                          <a:solidFill>
                            <a:schemeClr val="tx1"/>
                          </a:solidFill>
                          <a:latin typeface="Arial" panose="020B0604020202020204" pitchFamily="34" charset="0"/>
                          <a:ea typeface="+mn-ea"/>
                          <a:cs typeface="Arial" panose="020B0604020202020204" pitchFamily="34" charset="0"/>
                        </a:rPr>
                        <a:t>Fii</a:t>
                      </a:r>
                      <a:r>
                        <a:rPr lang="en-US" sz="1400" b="0" kern="1200" baseline="0" dirty="0" smtClean="0">
                          <a:solidFill>
                            <a:schemeClr val="tx1"/>
                          </a:solidFill>
                          <a:latin typeface="Arial" panose="020B0604020202020204" pitchFamily="34" charset="0"/>
                          <a:ea typeface="+mn-ea"/>
                          <a:cs typeface="Arial" panose="020B0604020202020204" pitchFamily="34" charset="0"/>
                        </a:rPr>
                        <a:t> sent NG picture to DC connector vendor (</a:t>
                      </a:r>
                      <a:r>
                        <a:rPr lang="en-US" sz="1400" b="0" kern="1200" baseline="0" dirty="0" err="1" smtClean="0">
                          <a:solidFill>
                            <a:schemeClr val="tx1"/>
                          </a:solidFill>
                          <a:latin typeface="Arial" panose="020B0604020202020204" pitchFamily="34" charset="0"/>
                          <a:ea typeface="+mn-ea"/>
                          <a:cs typeface="Arial" panose="020B0604020202020204" pitchFamily="34" charset="0"/>
                        </a:rPr>
                        <a:t>Powerway</a:t>
                      </a:r>
                      <a:r>
                        <a:rPr lang="en-US" sz="1400" b="0" kern="1200" baseline="0" dirty="0" smtClean="0">
                          <a:solidFill>
                            <a:schemeClr val="tx1"/>
                          </a:solidFill>
                          <a:latin typeface="Arial" panose="020B0604020202020204" pitchFamily="34" charset="0"/>
                          <a:ea typeface="+mn-ea"/>
                          <a:cs typeface="Arial" panose="020B0604020202020204" pitchFamily="34" charset="0"/>
                        </a:rPr>
                        <a:t>) for further analysis and the result is the foreign object inside DC connector is probe copper ring of testing machine from vender side. Detail as vender report:</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0" kern="1200" baseline="0" dirty="0" smtClean="0">
                        <a:solidFill>
                          <a:schemeClr val="tx1"/>
                        </a:solidFill>
                        <a:latin typeface="Arial" panose="020B0604020202020204" pitchFamily="34" charset="0"/>
                        <a:ea typeface="+mn-ea"/>
                        <a:cs typeface="Arial" panose="020B0604020202020204" pitchFamily="34" charset="0"/>
                      </a:endParaRPr>
                    </a:p>
                    <a:p>
                      <a:pPr marL="176213" marR="0" lvl="0" indent="-176213" algn="l" defTabSz="7620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lang="en-US" sz="1400" b="0" kern="1200" baseline="0" dirty="0" smtClean="0">
                          <a:solidFill>
                            <a:srgbClr val="0000FF"/>
                          </a:solidFill>
                          <a:latin typeface="Arial" panose="020B0604020202020204" pitchFamily="34" charset="0"/>
                          <a:ea typeface="+mn-ea"/>
                          <a:cs typeface="Arial" panose="020B0604020202020204" pitchFamily="34" charset="0"/>
                        </a:rPr>
                        <a:t>Conclusion:</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smtClean="0">
                          <a:solidFill>
                            <a:srgbClr val="0000FF"/>
                          </a:solidFill>
                          <a:latin typeface="Arial" panose="020B0604020202020204" pitchFamily="34" charset="0"/>
                          <a:ea typeface="+mn-ea"/>
                          <a:cs typeface="Arial" panose="020B0604020202020204" pitchFamily="34" charset="0"/>
                        </a:rPr>
                        <a:t>The foreign object inside DC connector is from incoming material (vendor: </a:t>
                      </a:r>
                      <a:r>
                        <a:rPr lang="en-US" sz="1400" b="0" kern="1200" baseline="0" dirty="0" err="1" smtClean="0">
                          <a:solidFill>
                            <a:srgbClr val="0000FF"/>
                          </a:solidFill>
                          <a:latin typeface="Arial" panose="020B0604020202020204" pitchFamily="34" charset="0"/>
                          <a:ea typeface="+mn-ea"/>
                          <a:cs typeface="Arial" panose="020B0604020202020204" pitchFamily="34" charset="0"/>
                        </a:rPr>
                        <a:t>Powerway</a:t>
                      </a:r>
                      <a:r>
                        <a:rPr lang="en-US" sz="1400" b="0" kern="1200" baseline="0" dirty="0" smtClean="0">
                          <a:solidFill>
                            <a:srgbClr val="0000FF"/>
                          </a:solidFill>
                          <a:latin typeface="Arial" panose="020B0604020202020204" pitchFamily="34" charset="0"/>
                          <a:ea typeface="+mn-ea"/>
                          <a:cs typeface="Arial" panose="020B0604020202020204" pitchFamily="34" charset="0"/>
                        </a:rPr>
                        <a:t>).</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smtClean="0">
                          <a:solidFill>
                            <a:srgbClr val="0000FF"/>
                          </a:solidFill>
                          <a:latin typeface="Arial" panose="020B0604020202020204" pitchFamily="34" charset="0"/>
                          <a:ea typeface="+mn-ea"/>
                          <a:cs typeface="Arial" panose="020B0604020202020204" pitchFamily="34" charset="0"/>
                        </a:rPr>
                        <a:t>VI operator didn’t detect foreign object inside DC connector lead to escape this issue.</a:t>
                      </a:r>
                      <a:endParaRPr lang="en-US" sz="1400" b="1" kern="1200" baseline="0" dirty="0" smtClean="0">
                        <a:solidFill>
                          <a:srgbClr val="0000FF"/>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sz="1400" b="1" kern="1200" baseline="0" dirty="0" smtClean="0">
                          <a:solidFill>
                            <a:schemeClr val="tx1"/>
                          </a:solidFill>
                          <a:latin typeface="Arial" panose="020B0604020202020204" pitchFamily="34" charset="0"/>
                          <a:ea typeface="+mn-ea"/>
                          <a:cs typeface="Arial" panose="020B0604020202020204" pitchFamily="34" charset="0"/>
                        </a:rPr>
                        <a:t> </a:t>
                      </a:r>
                      <a:r>
                        <a:rPr lang="en-US" sz="1400" b="1" kern="1200" dirty="0" smtClean="0">
                          <a:solidFill>
                            <a:schemeClr val="tx1"/>
                          </a:solidFill>
                          <a:latin typeface="Arial" panose="020B0604020202020204" pitchFamily="34" charset="0"/>
                          <a:ea typeface="+mn-ea"/>
                          <a:cs typeface="Arial" panose="020B0604020202020204" pitchFamily="34" charset="0"/>
                        </a:rPr>
                        <a:t> </a:t>
                      </a:r>
                      <a:endParaRPr lang="en-US" sz="1400" b="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6213" marR="0" lvl="0" indent="-176213"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altLang="zh-CN" sz="1400" dirty="0" smtClean="0">
                          <a:solidFill>
                            <a:srgbClr val="0000FF"/>
                          </a:solidFill>
                          <a:latin typeface="Arial" panose="020B0604020202020204" pitchFamily="34" charset="0"/>
                          <a:ea typeface="Arial Unicode MS" pitchFamily="34" charset="-120"/>
                          <a:cs typeface="Arial" panose="020B0604020202020204" pitchFamily="34" charset="0"/>
                          <a:sym typeface="Cochin" charset="0"/>
                        </a:rPr>
                        <a:t>Vender actions:</a:t>
                      </a:r>
                    </a:p>
                    <a:p>
                      <a:pPr marL="285750" marR="0" lvl="0" indent="-168275" algn="l" defTabSz="7620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altLang="zh-CN" sz="1400" dirty="0" smtClean="0">
                          <a:latin typeface="Arial" panose="020B0604020202020204" pitchFamily="34" charset="0"/>
                          <a:ea typeface="Arial Unicode MS" pitchFamily="34" charset="-120"/>
                          <a:cs typeface="Arial" panose="020B0604020202020204" pitchFamily="34" charset="0"/>
                          <a:sym typeface="Cochin" charset="0"/>
                        </a:rPr>
                        <a:t>Increase the service life control of the test probe (adjust to 50,000 times) to prevent the copper ring from falling off due to excessive use of the test probe. (Done).</a:t>
                      </a:r>
                    </a:p>
                    <a:p>
                      <a:pPr marL="285750" marR="0" lvl="0" indent="-168275" algn="l" defTabSz="7620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altLang="zh-CN" sz="1400" dirty="0" smtClean="0">
                          <a:latin typeface="Arial" panose="020B0604020202020204" pitchFamily="34" charset="0"/>
                          <a:ea typeface="Arial Unicode MS" pitchFamily="34" charset="-120"/>
                          <a:cs typeface="Arial" panose="020B0604020202020204" pitchFamily="34" charset="0"/>
                        </a:rPr>
                        <a:t>Make the bad anomaly as "bad Kanban" for internal promotion, and hang it on the production site to alert operators and check the wear/damage of the test probe at any time.</a:t>
                      </a:r>
                      <a:r>
                        <a:rPr lang="en-US" altLang="zh-CN" sz="1400" baseline="0" dirty="0" smtClean="0">
                          <a:latin typeface="Arial" panose="020B0604020202020204" pitchFamily="34" charset="0"/>
                          <a:ea typeface="Arial Unicode MS" pitchFamily="34" charset="-120"/>
                          <a:cs typeface="Arial" panose="020B0604020202020204" pitchFamily="34" charset="0"/>
                        </a:rPr>
                        <a:t> (Done).</a:t>
                      </a:r>
                      <a:endParaRPr lang="en-US" sz="1400" b="0" kern="1200" dirty="0" smtClean="0">
                        <a:solidFill>
                          <a:schemeClr val="tx1"/>
                        </a:solidFill>
                        <a:latin typeface="Arial" panose="020B0604020202020204" pitchFamily="34" charset="0"/>
                        <a:ea typeface="+mn-ea"/>
                        <a:cs typeface="Arial" panose="020B0604020202020204" pitchFamily="34" charset="0"/>
                      </a:endParaRPr>
                    </a:p>
                    <a:p>
                      <a:pPr marL="176213" marR="0" lvl="0" indent="-176213"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dirty="0" err="1" smtClean="0">
                          <a:solidFill>
                            <a:srgbClr val="0000FF"/>
                          </a:solidFill>
                          <a:latin typeface="Arial" panose="020B0604020202020204" pitchFamily="34" charset="0"/>
                          <a:ea typeface="+mn-ea"/>
                          <a:cs typeface="Arial" panose="020B0604020202020204" pitchFamily="34" charset="0"/>
                        </a:rPr>
                        <a:t>Fii</a:t>
                      </a:r>
                      <a:r>
                        <a:rPr lang="en-US" sz="1400" b="0" kern="1200" dirty="0" smtClean="0">
                          <a:solidFill>
                            <a:srgbClr val="0000FF"/>
                          </a:solidFill>
                          <a:latin typeface="Arial" panose="020B0604020202020204" pitchFamily="34" charset="0"/>
                          <a:ea typeface="+mn-ea"/>
                          <a:cs typeface="Arial" panose="020B0604020202020204" pitchFamily="34" charset="0"/>
                        </a:rPr>
                        <a:t> action: </a:t>
                      </a:r>
                      <a:r>
                        <a:rPr lang="en-US" sz="1400" b="0" kern="1200" dirty="0" smtClean="0">
                          <a:solidFill>
                            <a:schemeClr val="tx1"/>
                          </a:solidFill>
                          <a:latin typeface="Arial" panose="020B0604020202020204" pitchFamily="34" charset="0"/>
                          <a:ea typeface="+mn-ea"/>
                          <a:cs typeface="Arial" panose="020B0604020202020204" pitchFamily="34" charset="0"/>
                        </a:rPr>
                        <a:t>add</a:t>
                      </a:r>
                      <a:r>
                        <a:rPr lang="en-US" sz="1400" b="0" kern="1200" baseline="0" dirty="0" smtClean="0">
                          <a:solidFill>
                            <a:schemeClr val="tx1"/>
                          </a:solidFill>
                          <a:latin typeface="Arial" panose="020B0604020202020204" pitchFamily="34" charset="0"/>
                          <a:ea typeface="+mn-ea"/>
                          <a:cs typeface="Arial" panose="020B0604020202020204" pitchFamily="34" charset="0"/>
                        </a:rPr>
                        <a:t> NG picture in SOP at VI station and re-train OP to inspect careful at DC connector location. (Done).</a:t>
                      </a:r>
                      <a:endParaRPr lang="en-US" sz="1400" b="0" kern="1200" dirty="0" smtClean="0">
                        <a:solidFill>
                          <a:schemeClr val="tx1"/>
                        </a:solidFill>
                        <a:latin typeface="Arial" panose="020B0604020202020204" pitchFamily="34" charset="0"/>
                        <a:ea typeface="+mn-ea"/>
                        <a:cs typeface="Arial" panose="020B060402020202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Tx/>
                        <a:buSzTx/>
                        <a:buFontTx/>
                        <a:buNone/>
                        <a:tabLst/>
                      </a:pPr>
                      <a:r>
                        <a:rPr kumimoji="0" lang="en-US" altLang="zh-CN" sz="1400" b="1" i="0" u="none" strike="noStrike" cap="none" normalizeH="0" baseline="0" dirty="0" smtClean="0">
                          <a:ln>
                            <a:noFill/>
                          </a:ln>
                          <a:solidFill>
                            <a:srgbClr val="92D050"/>
                          </a:solidFill>
                          <a:effectLst/>
                          <a:latin typeface="Arial" panose="020B0604020202020204" pitchFamily="34" charset="0"/>
                          <a:ea typeface="新細明體" charset="-120"/>
                          <a:cs typeface="Arial" panose="020B0604020202020204" pitchFamily="34" charset="0"/>
                        </a:rPr>
                        <a:t>Monitor</a:t>
                      </a:r>
                      <a:endParaRPr kumimoji="0" lang="en-US" altLang="zh-TW" sz="1400" b="1" i="0" u="none" strike="noStrike" cap="none" normalizeH="0" baseline="0" dirty="0" smtClean="0">
                        <a:ln>
                          <a:noFill/>
                        </a:ln>
                        <a:solidFill>
                          <a:srgbClr val="92D050"/>
                        </a:solidFill>
                        <a:effectLst/>
                        <a:latin typeface="Arial" panose="020B0604020202020204" pitchFamily="34" charset="0"/>
                        <a:ea typeface="新細明體" charset="-120"/>
                        <a:cs typeface="Arial" panose="020B0604020202020204"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14" name="Group 13"/>
          <p:cNvGrpSpPr/>
          <p:nvPr/>
        </p:nvGrpSpPr>
        <p:grpSpPr>
          <a:xfrm>
            <a:off x="857434" y="3363854"/>
            <a:ext cx="2043589" cy="1997021"/>
            <a:chOff x="135731" y="2428875"/>
            <a:chExt cx="2043589" cy="1997021"/>
          </a:xfrm>
        </p:grpSpPr>
        <p:pic>
          <p:nvPicPr>
            <p:cNvPr id="15" name="Picture 14"/>
            <p:cNvPicPr>
              <a:picLocks noChangeAspect="1"/>
            </p:cNvPicPr>
            <p:nvPr/>
          </p:nvPicPr>
          <p:blipFill>
            <a:blip r:embed="rId4"/>
            <a:stretch>
              <a:fillRect/>
            </a:stretch>
          </p:blipFill>
          <p:spPr>
            <a:xfrm>
              <a:off x="364808" y="2428875"/>
              <a:ext cx="1075848" cy="911736"/>
            </a:xfrm>
            <a:prstGeom prst="rect">
              <a:avLst/>
            </a:prstGeom>
          </p:spPr>
        </p:pic>
        <p:pic>
          <p:nvPicPr>
            <p:cNvPr id="16" name="Picture 15"/>
            <p:cNvPicPr>
              <a:picLocks noChangeAspect="1"/>
            </p:cNvPicPr>
            <p:nvPr/>
          </p:nvPicPr>
          <p:blipFill>
            <a:blip r:embed="rId5"/>
            <a:stretch>
              <a:fillRect/>
            </a:stretch>
          </p:blipFill>
          <p:spPr>
            <a:xfrm>
              <a:off x="135731" y="3548808"/>
              <a:ext cx="1052990" cy="877088"/>
            </a:xfrm>
            <a:prstGeom prst="rect">
              <a:avLst/>
            </a:prstGeom>
          </p:spPr>
        </p:pic>
        <p:pic>
          <p:nvPicPr>
            <p:cNvPr id="17" name="Picture 16"/>
            <p:cNvPicPr>
              <a:picLocks noChangeAspect="1"/>
            </p:cNvPicPr>
            <p:nvPr/>
          </p:nvPicPr>
          <p:blipFill>
            <a:blip r:embed="rId6"/>
            <a:stretch>
              <a:fillRect/>
            </a:stretch>
          </p:blipFill>
          <p:spPr>
            <a:xfrm>
              <a:off x="1304577" y="3548808"/>
              <a:ext cx="874743" cy="854777"/>
            </a:xfrm>
            <a:prstGeom prst="rect">
              <a:avLst/>
            </a:prstGeom>
          </p:spPr>
        </p:pic>
        <p:cxnSp>
          <p:nvCxnSpPr>
            <p:cNvPr id="18" name="Straight Arrow Connector 17"/>
            <p:cNvCxnSpPr>
              <a:endCxn id="16" idx="0"/>
            </p:cNvCxnSpPr>
            <p:nvPr/>
          </p:nvCxnSpPr>
          <p:spPr>
            <a:xfrm flipH="1">
              <a:off x="662226" y="3063240"/>
              <a:ext cx="137874" cy="48556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927627" y="3771681"/>
              <a:ext cx="434458" cy="783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8443173" y="5338564"/>
            <a:ext cx="2500129" cy="1359852"/>
            <a:chOff x="7806581" y="2525408"/>
            <a:chExt cx="2079984" cy="1618487"/>
          </a:xfrm>
        </p:grpSpPr>
        <p:pic>
          <p:nvPicPr>
            <p:cNvPr id="3" name="Picture 2"/>
            <p:cNvPicPr>
              <a:picLocks noChangeAspect="1"/>
            </p:cNvPicPr>
            <p:nvPr/>
          </p:nvPicPr>
          <p:blipFill>
            <a:blip r:embed="rId7"/>
            <a:stretch>
              <a:fillRect/>
            </a:stretch>
          </p:blipFill>
          <p:spPr>
            <a:xfrm>
              <a:off x="7806581" y="2525408"/>
              <a:ext cx="2079984" cy="1618487"/>
            </a:xfrm>
            <a:prstGeom prst="rect">
              <a:avLst/>
            </a:prstGeom>
          </p:spPr>
        </p:pic>
        <p:sp>
          <p:nvSpPr>
            <p:cNvPr id="4" name="Rectangle 3"/>
            <p:cNvSpPr/>
            <p:nvPr/>
          </p:nvSpPr>
          <p:spPr>
            <a:xfrm>
              <a:off x="9208140" y="3801540"/>
              <a:ext cx="648929" cy="327715"/>
            </a:xfrm>
            <a:prstGeom prst="rect">
              <a:avLst/>
            </a:prstGeom>
            <a:solidFill>
              <a:srgbClr val="FA060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NG</a:t>
              </a:r>
              <a:endParaRPr lang="en-US" b="1" dirty="0">
                <a:solidFill>
                  <a:schemeClr val="tx1"/>
                </a:solidFill>
              </a:endParaRPr>
            </a:p>
          </p:txBody>
        </p:sp>
      </p:grpSp>
      <p:graphicFrame>
        <p:nvGraphicFramePr>
          <p:cNvPr id="6" name="Object 5"/>
          <p:cNvGraphicFramePr>
            <a:graphicFrameLocks noChangeAspect="1"/>
          </p:cNvGraphicFramePr>
          <p:nvPr>
            <p:extLst>
              <p:ext uri="{D42A27DB-BD31-4B8C-83A1-F6EECF244321}">
                <p14:modId xmlns:p14="http://schemas.microsoft.com/office/powerpoint/2010/main" val="3142822268"/>
              </p:ext>
            </p:extLst>
          </p:nvPr>
        </p:nvGraphicFramePr>
        <p:xfrm>
          <a:off x="4992496" y="4706660"/>
          <a:ext cx="1484758" cy="971468"/>
        </p:xfrm>
        <a:graphic>
          <a:graphicData uri="http://schemas.openxmlformats.org/presentationml/2006/ole">
            <mc:AlternateContent xmlns:mc="http://schemas.openxmlformats.org/markup-compatibility/2006">
              <mc:Choice xmlns:v="urn:schemas-microsoft-com:vml" Requires="v">
                <p:oleObj spid="_x0000_s1031" name="Acrobat Document" showAsIcon="1" r:id="rId8" imgW="914400" imgH="771480" progId="AcroExch.Document.11">
                  <p:embed/>
                </p:oleObj>
              </mc:Choice>
              <mc:Fallback>
                <p:oleObj name="Acrobat Document" showAsIcon="1" r:id="rId8" imgW="914400" imgH="771480" progId="AcroExch.Document.11">
                  <p:embed/>
                  <p:pic>
                    <p:nvPicPr>
                      <p:cNvPr id="0" name=""/>
                      <p:cNvPicPr/>
                      <p:nvPr/>
                    </p:nvPicPr>
                    <p:blipFill>
                      <a:blip r:embed="rId9"/>
                      <a:stretch>
                        <a:fillRect/>
                      </a:stretch>
                    </p:blipFill>
                    <p:spPr>
                      <a:xfrm>
                        <a:off x="4992496" y="4706660"/>
                        <a:ext cx="1484758" cy="971468"/>
                      </a:xfrm>
                      <a:prstGeom prst="rect">
                        <a:avLst/>
                      </a:prstGeom>
                    </p:spPr>
                  </p:pic>
                </p:oleObj>
              </mc:Fallback>
            </mc:AlternateContent>
          </a:graphicData>
        </a:graphic>
      </p:graphicFrame>
    </p:spTree>
    <p:extLst>
      <p:ext uri="{BB962C8B-B14F-4D97-AF65-F5344CB8AC3E}">
        <p14:creationId xmlns:p14="http://schemas.microsoft.com/office/powerpoint/2010/main" val="24803012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2825050923"/>
              </p:ext>
            </p:extLst>
          </p:nvPr>
        </p:nvGraphicFramePr>
        <p:xfrm>
          <a:off x="96982" y="1209963"/>
          <a:ext cx="12095020" cy="4657437"/>
        </p:xfrm>
        <a:graphic>
          <a:graphicData uri="http://schemas.openxmlformats.org/drawingml/2006/table">
            <a:tbl>
              <a:tblPr/>
              <a:tblGrid>
                <a:gridCol w="3433997">
                  <a:extLst>
                    <a:ext uri="{9D8B030D-6E8A-4147-A177-3AD203B41FA5}">
                      <a16:colId xmlns:a16="http://schemas.microsoft.com/office/drawing/2014/main" val="20000"/>
                    </a:ext>
                  </a:extLst>
                </a:gridCol>
                <a:gridCol w="3260268">
                  <a:extLst>
                    <a:ext uri="{9D8B030D-6E8A-4147-A177-3AD203B41FA5}">
                      <a16:colId xmlns:a16="http://schemas.microsoft.com/office/drawing/2014/main" val="1948495731"/>
                    </a:ext>
                  </a:extLst>
                </a:gridCol>
                <a:gridCol w="4245720">
                  <a:extLst>
                    <a:ext uri="{9D8B030D-6E8A-4147-A177-3AD203B41FA5}">
                      <a16:colId xmlns:a16="http://schemas.microsoft.com/office/drawing/2014/main" val="20002"/>
                    </a:ext>
                  </a:extLst>
                </a:gridCol>
                <a:gridCol w="1155035">
                  <a:extLst>
                    <a:ext uri="{9D8B030D-6E8A-4147-A177-3AD203B41FA5}">
                      <a16:colId xmlns:a16="http://schemas.microsoft.com/office/drawing/2014/main" val="20005"/>
                    </a:ext>
                  </a:extLst>
                </a:gridCol>
              </a:tblGrid>
              <a:tr h="430732">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7517" marR="27517" marT="25400" marB="25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Root cause</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Actions</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226705">
                <a:tc>
                  <a:txBody>
                    <a:bodyPr/>
                    <a:lstStyle/>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Symptom: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LED light leakage when operation</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a:t>
                      </a:r>
                      <a:r>
                        <a:rPr lang="en-US" sz="1400" b="0" kern="1200" dirty="0" err="1" smtClean="0">
                          <a:solidFill>
                            <a:schemeClr val="tx1"/>
                          </a:solidFill>
                          <a:latin typeface="Arial" panose="020B0604020202020204" pitchFamily="34" charset="0"/>
                          <a:ea typeface="標楷體" pitchFamily="65" charset="-120"/>
                          <a:cs typeface="Arial" panose="020B0604020202020204" pitchFamily="34" charset="0"/>
                        </a:rPr>
                        <a:t>Q’ty</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 : 1/1600pcs </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rate : 0.06%</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SKB SN: </a:t>
                      </a: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SN :</a:t>
                      </a:r>
                      <a:r>
                        <a:rPr lang="en-US" sz="1400" dirty="0" smtClean="0"/>
                        <a:t>2149688001202301034831</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pPr marL="0" marR="0" lvl="0" indent="-381000" algn="l" defTabSz="914400" rtl="0" eaLnBrk="1" fontAlgn="base" latinLnBrk="0" hangingPunct="1">
                        <a:lnSpc>
                          <a:spcPct val="100000"/>
                        </a:lnSpc>
                        <a:spcBef>
                          <a:spcPct val="0"/>
                        </a:spcBef>
                        <a:spcAft>
                          <a:spcPct val="0"/>
                        </a:spcAft>
                        <a:buClrTx/>
                        <a:buSzTx/>
                        <a:buFontTx/>
                        <a:buNone/>
                        <a:tabLst/>
                        <a:defRPr/>
                      </a:pPr>
                      <a:endParaRPr lang="en-US" sz="1400" b="1" kern="1200" dirty="0" smtClean="0">
                        <a:solidFill>
                          <a:schemeClr val="tx1"/>
                        </a:solidFill>
                        <a:latin typeface="Arial" panose="020B0604020202020204" pitchFamily="34" charset="0"/>
                        <a:ea typeface="標楷體" pitchFamily="65" charset="-120"/>
                        <a:cs typeface="Arial" panose="020B0604020202020204" pitchFamily="34" charset="0"/>
                      </a:endParaRPr>
                    </a:p>
                  </a:txBody>
                  <a:tcPr marL="121920" marR="27517" marT="121920" marB="25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dirty="0" smtClean="0">
                          <a:solidFill>
                            <a:srgbClr val="0000FF"/>
                          </a:solidFill>
                          <a:latin typeface="Arial" panose="020B0604020202020204" pitchFamily="34" charset="0"/>
                          <a:ea typeface="+mn-ea"/>
                          <a:cs typeface="Arial" panose="020B0604020202020204" pitchFamily="34" charset="0"/>
                        </a:rPr>
                        <a:t> Occur Root Cause :</a:t>
                      </a:r>
                    </a:p>
                    <a:p>
                      <a:pPr marL="280988" marR="0" indent="-2222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After ALT customer was opened housing and detected The gasket was missing, ALT Re-attached gasket then assembled again, didn’t find LED light leakage issue.</a:t>
                      </a:r>
                    </a:p>
                    <a:p>
                      <a:pPr marL="280988" marR="0" indent="-2222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Therefore, it maybe due to operator when assembly forgot attach the gasket.</a:t>
                      </a:r>
                    </a:p>
                    <a:p>
                      <a:pPr marL="457200" lvl="0" indent="-339725" eaLnBrk="0" fontAlgn="base" hangingPunct="0">
                        <a:spcBef>
                          <a:spcPct val="0"/>
                        </a:spcBef>
                        <a:spcAft>
                          <a:spcPct val="0"/>
                        </a:spcAft>
                        <a:buFont typeface="Wingdings" panose="05000000000000000000" pitchFamily="2" charset="2"/>
                        <a:buChar char="ü"/>
                      </a:pP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285750" marR="0" lvl="0" indent="-230188"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lang="en-US" sz="1400" b="1" kern="1200" dirty="0" smtClean="0">
                          <a:solidFill>
                            <a:srgbClr val="0000FF"/>
                          </a:solidFill>
                          <a:latin typeface="Arial" panose="020B0604020202020204" pitchFamily="34" charset="0"/>
                          <a:ea typeface="+mn-ea"/>
                          <a:cs typeface="Arial" panose="020B0604020202020204" pitchFamily="34" charset="0"/>
                        </a:rPr>
                        <a:t>Escape Root Cause :</a:t>
                      </a:r>
                    </a:p>
                    <a:p>
                      <a:pPr marL="280988" marR="0" lvl="0" indent="-2222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Test program in production line can not cover LED light leakage issue.</a:t>
                      </a:r>
                    </a:p>
                    <a:p>
                      <a:pPr marL="117475" lvl="0" indent="0" eaLnBrk="0" fontAlgn="base" hangingPunct="0">
                        <a:spcBef>
                          <a:spcPct val="0"/>
                        </a:spcBef>
                        <a:spcAft>
                          <a:spcPct val="0"/>
                        </a:spcAft>
                        <a:buFont typeface="Wingdings" panose="05000000000000000000" pitchFamily="2" charset="2"/>
                        <a:buNone/>
                      </a:pPr>
                      <a:endParaRPr lang="en-US" sz="1400" b="1" kern="1200" dirty="0" smtClean="0">
                        <a:solidFill>
                          <a:srgbClr val="0000FF"/>
                        </a:solidFill>
                        <a:latin typeface="Arial" panose="020B0604020202020204" pitchFamily="34" charset="0"/>
                        <a:ea typeface="+mn-ea"/>
                        <a:cs typeface="Arial" panose="020B0604020202020204" pitchFamily="34" charset="0"/>
                      </a:endParaRPr>
                    </a:p>
                    <a:p>
                      <a:pPr marL="457200" lvl="0" indent="-339725" eaLnBrk="0" fontAlgn="base" hangingPunct="0">
                        <a:spcBef>
                          <a:spcPct val="0"/>
                        </a:spcBef>
                        <a:spcAft>
                          <a:spcPct val="0"/>
                        </a:spcAft>
                        <a:buFont typeface="Wingdings" panose="05000000000000000000" pitchFamily="2" charset="2"/>
                        <a:buChar char="ü"/>
                      </a:pP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baseline="0" dirty="0" smtClean="0">
                          <a:solidFill>
                            <a:srgbClr val="0000FF"/>
                          </a:solidFill>
                          <a:latin typeface="Arial" panose="020B0604020202020204" pitchFamily="34" charset="0"/>
                          <a:ea typeface="+mn-ea"/>
                          <a:cs typeface="Arial" panose="020B0604020202020204" pitchFamily="34" charset="0"/>
                        </a:rPr>
                        <a:t>Action for occur</a:t>
                      </a:r>
                      <a:r>
                        <a:rPr lang="en-US" sz="1400" b="1" kern="1200" dirty="0" smtClean="0">
                          <a:solidFill>
                            <a:srgbClr val="0000FF"/>
                          </a:solidFill>
                          <a:latin typeface="Arial" panose="020B0604020202020204" pitchFamily="34" charset="0"/>
                          <a:ea typeface="+mn-ea"/>
                          <a:cs typeface="Arial" panose="020B0604020202020204" pitchFamily="34" charset="0"/>
                        </a:rPr>
                        <a:t>:</a:t>
                      </a:r>
                    </a:p>
                    <a:p>
                      <a:pPr marL="280988" indent="-222250" eaLnBrk="0" fontAlgn="base" hangingPunct="0">
                        <a:spcBef>
                          <a:spcPct val="0"/>
                        </a:spcBef>
                        <a:spcAft>
                          <a:spcPct val="0"/>
                        </a:spcAft>
                        <a:buFont typeface="Wingdings" panose="05000000000000000000" pitchFamily="2" charset="2"/>
                        <a:buChar char="ü"/>
                      </a:pPr>
                      <a:r>
                        <a:rPr lang="en-US" sz="1400" dirty="0" smtClean="0">
                          <a:solidFill>
                            <a:schemeClr val="tx1"/>
                          </a:solidFill>
                          <a:latin typeface="Arial" panose="020B0604020202020204" pitchFamily="34" charset="0"/>
                          <a:ea typeface="Calibri" pitchFamily="34" charset="0"/>
                          <a:cs typeface="Arial" panose="020B0604020202020204" pitchFamily="34" charset="0"/>
                        </a:rPr>
                        <a:t>Add notice in SOP and Re-train operators, “Must check the</a:t>
                      </a:r>
                      <a:r>
                        <a:rPr lang="en-US" sz="1400" baseline="0" dirty="0" smtClean="0">
                          <a:solidFill>
                            <a:schemeClr val="tx1"/>
                          </a:solidFill>
                          <a:latin typeface="Arial" panose="020B0604020202020204" pitchFamily="34" charset="0"/>
                          <a:ea typeface="Calibri" pitchFamily="34" charset="0"/>
                          <a:cs typeface="Arial" panose="020B0604020202020204" pitchFamily="34" charset="0"/>
                        </a:rPr>
                        <a:t> gasket was attached well before assembly the top case</a:t>
                      </a:r>
                      <a:r>
                        <a:rPr lang="en-US" sz="1400" dirty="0" smtClean="0">
                          <a:solidFill>
                            <a:schemeClr val="tx1"/>
                          </a:solidFill>
                          <a:latin typeface="Arial" panose="020B0604020202020204" pitchFamily="34" charset="0"/>
                          <a:ea typeface="Calibri" pitchFamily="34" charset="0"/>
                          <a:cs typeface="Arial" panose="020B0604020202020204" pitchFamily="34" charset="0"/>
                        </a:rPr>
                        <a:t>”. (Done)</a:t>
                      </a: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endParaRPr lang="en-US" sz="1400" b="1" kern="1200" dirty="0" smtClean="0">
                        <a:solidFill>
                          <a:srgbClr val="0000FF"/>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baseline="0" dirty="0" smtClean="0">
                          <a:solidFill>
                            <a:srgbClr val="0000FF"/>
                          </a:solidFill>
                          <a:latin typeface="Arial" panose="020B0604020202020204" pitchFamily="34" charset="0"/>
                          <a:ea typeface="+mn-ea"/>
                          <a:cs typeface="Arial" panose="020B0604020202020204" pitchFamily="34" charset="0"/>
                        </a:rPr>
                        <a:t>Action for Escape</a:t>
                      </a:r>
                      <a:r>
                        <a:rPr lang="en-US" sz="1400" b="1" kern="1200" dirty="0" smtClean="0">
                          <a:solidFill>
                            <a:srgbClr val="0000FF"/>
                          </a:solidFill>
                          <a:latin typeface="Arial" panose="020B0604020202020204" pitchFamily="34" charset="0"/>
                          <a:ea typeface="+mn-ea"/>
                          <a:cs typeface="Arial" panose="020B0604020202020204" pitchFamily="34" charset="0"/>
                        </a:rPr>
                        <a:t>:</a:t>
                      </a:r>
                    </a:p>
                    <a:p>
                      <a:pPr marL="288925"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kern="1200" dirty="0" smtClean="0">
                          <a:solidFill>
                            <a:schemeClr val="tx1"/>
                          </a:solidFill>
                          <a:latin typeface="Arial" panose="020B0604020202020204" pitchFamily="34" charset="0"/>
                          <a:ea typeface="Calibri" pitchFamily="34" charset="0"/>
                          <a:cs typeface="Arial" panose="020B0604020202020204" pitchFamily="34" charset="0"/>
                        </a:rPr>
                        <a:t>Improve test program to enhance test coverage. (Owner : TE/Mark Due date : Mar-30)</a:t>
                      </a: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Tx/>
                        <a:buSzTx/>
                        <a:buFontTx/>
                        <a:buNone/>
                        <a:tabLst/>
                      </a:pPr>
                      <a:r>
                        <a:rPr kumimoji="0" lang="en-US" altLang="zh-TW" sz="1400" b="1" i="0" u="none" strike="noStrike" cap="none" normalizeH="0" baseline="0" dirty="0" smtClean="0">
                          <a:ln>
                            <a:noFill/>
                          </a:ln>
                          <a:solidFill>
                            <a:srgbClr val="0000FF"/>
                          </a:solidFill>
                          <a:effectLst/>
                          <a:latin typeface="Arial" panose="020B0604020202020204" pitchFamily="34" charset="0"/>
                          <a:ea typeface="新細明體" charset="-120"/>
                          <a:cs typeface="Arial" panose="020B0604020202020204" pitchFamily="34" charset="0"/>
                        </a:rPr>
                        <a:t>On- going</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4" name="Group 3"/>
          <p:cNvGrpSpPr/>
          <p:nvPr/>
        </p:nvGrpSpPr>
        <p:grpSpPr>
          <a:xfrm>
            <a:off x="646431" y="3093720"/>
            <a:ext cx="2198369" cy="2636520"/>
            <a:chOff x="524511" y="3619055"/>
            <a:chExt cx="2198369" cy="2790981"/>
          </a:xfrm>
        </p:grpSpPr>
        <p:pic>
          <p:nvPicPr>
            <p:cNvPr id="5" name="Picture 4"/>
            <p:cNvPicPr>
              <a:picLocks noChangeAspect="1"/>
            </p:cNvPicPr>
            <p:nvPr/>
          </p:nvPicPr>
          <p:blipFill>
            <a:blip r:embed="rId3"/>
            <a:stretch>
              <a:fillRect/>
            </a:stretch>
          </p:blipFill>
          <p:spPr>
            <a:xfrm>
              <a:off x="524511" y="3619055"/>
              <a:ext cx="2198369" cy="1253127"/>
            </a:xfrm>
            <a:prstGeom prst="rect">
              <a:avLst/>
            </a:prstGeom>
          </p:spPr>
        </p:pic>
        <p:pic>
          <p:nvPicPr>
            <p:cNvPr id="6" name="Picture 5"/>
            <p:cNvPicPr>
              <a:picLocks noChangeAspect="1"/>
            </p:cNvPicPr>
            <p:nvPr/>
          </p:nvPicPr>
          <p:blipFill>
            <a:blip r:embed="rId4"/>
            <a:stretch>
              <a:fillRect/>
            </a:stretch>
          </p:blipFill>
          <p:spPr>
            <a:xfrm>
              <a:off x="524511" y="4947484"/>
              <a:ext cx="2198369" cy="1462552"/>
            </a:xfrm>
            <a:prstGeom prst="rect">
              <a:avLst/>
            </a:prstGeom>
          </p:spPr>
        </p:pic>
      </p:grpSp>
      <p:sp>
        <p:nvSpPr>
          <p:cNvPr id="7" name="矩形 2"/>
          <p:cNvSpPr/>
          <p:nvPr/>
        </p:nvSpPr>
        <p:spPr>
          <a:xfrm>
            <a:off x="-78509" y="-188"/>
            <a:ext cx="842818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dirty="0" smtClean="0">
                <a:solidFill>
                  <a:schemeClr val="bg1"/>
                </a:solidFill>
                <a:latin typeface="Arial" panose="020B0604020202020204" pitchFamily="34" charset="0"/>
                <a:ea typeface="標楷體" panose="03000509000000000000" pitchFamily="65" charset="-120"/>
                <a:cs typeface="Arial" panose="020B0604020202020204" pitchFamily="34" charset="0"/>
              </a:rPr>
              <a:t>Failure Analysis </a:t>
            </a:r>
            <a:r>
              <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rPr>
              <a:t>R</a:t>
            </a:r>
            <a:r>
              <a:rPr lang="en-US" altLang="zh-TW" sz="3200" b="1" dirty="0" smtClean="0">
                <a:solidFill>
                  <a:schemeClr val="bg1"/>
                </a:solidFill>
                <a:latin typeface="Arial" panose="020B0604020202020204" pitchFamily="34" charset="0"/>
                <a:ea typeface="標楷體" panose="03000509000000000000" pitchFamily="65" charset="-120"/>
                <a:cs typeface="Arial" panose="020B0604020202020204" pitchFamily="34" charset="0"/>
              </a:rPr>
              <a:t>eport</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9" name="圓角矩形 8">
            <a:extLst>
              <a:ext uri="{FF2B5EF4-FFF2-40B4-BE49-F238E27FC236}">
                <a16:creationId xmlns:a16="http://schemas.microsoft.com/office/drawing/2014/main" id="{5B5650D9-7CBC-4786-A2F8-D345C2C61748}"/>
              </a:ext>
            </a:extLst>
          </p:cNvPr>
          <p:cNvSpPr/>
          <p:nvPr/>
        </p:nvSpPr>
        <p:spPr>
          <a:xfrm>
            <a:off x="96982" y="683311"/>
            <a:ext cx="11333702" cy="384476"/>
          </a:xfrm>
          <a:prstGeom prst="roundRect">
            <a:avLst>
              <a:gd name="adj" fmla="val 576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altLang="zh-CN" sz="2400" b="1" dirty="0">
                <a:solidFill>
                  <a:schemeClr val="tx1"/>
                </a:solidFill>
                <a:latin typeface="Arial" panose="020B0604020202020204" pitchFamily="34" charset="0"/>
                <a:ea typeface="Microsoft YaHei" panose="020B0503020204020204" pitchFamily="34" charset="-122"/>
                <a:cs typeface="Arial" panose="020B0604020202020204" pitchFamily="34" charset="0"/>
              </a:rPr>
              <a:t>2</a:t>
            </a:r>
            <a:r>
              <a:rPr lang="en-US" altLang="zh-CN" sz="2400" b="1" smtClean="0">
                <a:solidFill>
                  <a:schemeClr val="tx1"/>
                </a:solidFill>
                <a:latin typeface="Arial" panose="020B0604020202020204" pitchFamily="34" charset="0"/>
                <a:ea typeface="Microsoft YaHei" panose="020B0503020204020204" pitchFamily="34" charset="-122"/>
                <a:cs typeface="Arial" panose="020B0604020202020204" pitchFamily="34" charset="0"/>
              </a:rPr>
              <a:t>. </a:t>
            </a:r>
            <a:r>
              <a:rPr lang="en-US" sz="2400" b="1">
                <a:solidFill>
                  <a:schemeClr val="tx1"/>
                </a:solidFill>
                <a:latin typeface="Arial" panose="020B0604020202020204" pitchFamily="34" charset="0"/>
                <a:cs typeface="Arial" panose="020B0604020202020204" pitchFamily="34" charset="0"/>
              </a:rPr>
              <a:t>LED light leakage </a:t>
            </a:r>
            <a:endParaRPr lang="en-US" altLang="zh-CN" sz="2400" b="1" dirty="0">
              <a:solidFill>
                <a:schemeClr val="tx1"/>
              </a:solidFill>
              <a:latin typeface="Arial" panose="020B0604020202020204" pitchFamily="34" charset="0"/>
              <a:ea typeface="Microsoft YaHei" panose="020B0503020204020204" pitchFamily="34" charset="-122"/>
              <a:cs typeface="Arial" panose="020B0604020202020204" pitchFamily="34" charset="0"/>
            </a:endParaRPr>
          </a:p>
        </p:txBody>
      </p:sp>
      <p:pic>
        <p:nvPicPr>
          <p:cNvPr id="3" name="Picture 2"/>
          <p:cNvPicPr>
            <a:picLocks noChangeAspect="1"/>
          </p:cNvPicPr>
          <p:nvPr/>
        </p:nvPicPr>
        <p:blipFill>
          <a:blip r:embed="rId5"/>
          <a:stretch>
            <a:fillRect/>
          </a:stretch>
        </p:blipFill>
        <p:spPr>
          <a:xfrm>
            <a:off x="7099246" y="2738117"/>
            <a:ext cx="3660194" cy="2209367"/>
          </a:xfrm>
          <a:prstGeom prst="rect">
            <a:avLst/>
          </a:prstGeom>
        </p:spPr>
      </p:pic>
    </p:spTree>
    <p:extLst>
      <p:ext uri="{BB962C8B-B14F-4D97-AF65-F5344CB8AC3E}">
        <p14:creationId xmlns:p14="http://schemas.microsoft.com/office/powerpoint/2010/main" val="2650342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2146651404"/>
              </p:ext>
            </p:extLst>
          </p:nvPr>
        </p:nvGraphicFramePr>
        <p:xfrm>
          <a:off x="96982" y="1262604"/>
          <a:ext cx="11933802" cy="5595396"/>
        </p:xfrm>
        <a:graphic>
          <a:graphicData uri="http://schemas.openxmlformats.org/drawingml/2006/table">
            <a:tbl>
              <a:tblPr/>
              <a:tblGrid>
                <a:gridCol w="2855296">
                  <a:extLst>
                    <a:ext uri="{9D8B030D-6E8A-4147-A177-3AD203B41FA5}">
                      <a16:colId xmlns:a16="http://schemas.microsoft.com/office/drawing/2014/main" val="20000"/>
                    </a:ext>
                  </a:extLst>
                </a:gridCol>
                <a:gridCol w="4503987">
                  <a:extLst>
                    <a:ext uri="{9D8B030D-6E8A-4147-A177-3AD203B41FA5}">
                      <a16:colId xmlns:a16="http://schemas.microsoft.com/office/drawing/2014/main" val="1948495731"/>
                    </a:ext>
                  </a:extLst>
                </a:gridCol>
                <a:gridCol w="3538008">
                  <a:extLst>
                    <a:ext uri="{9D8B030D-6E8A-4147-A177-3AD203B41FA5}">
                      <a16:colId xmlns:a16="http://schemas.microsoft.com/office/drawing/2014/main" val="20002"/>
                    </a:ext>
                  </a:extLst>
                </a:gridCol>
                <a:gridCol w="1036511">
                  <a:extLst>
                    <a:ext uri="{9D8B030D-6E8A-4147-A177-3AD203B41FA5}">
                      <a16:colId xmlns:a16="http://schemas.microsoft.com/office/drawing/2014/main" val="20005"/>
                    </a:ext>
                  </a:extLst>
                </a:gridCol>
              </a:tblGrid>
              <a:tr h="58715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7517" marR="27517" marT="25400" marB="25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Root cause</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Actions</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008237">
                <a:tc>
                  <a:txBody>
                    <a:bodyPr/>
                    <a:lstStyle/>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Symptom: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Physical damage on USB connector area</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a:t>
                      </a:r>
                      <a:r>
                        <a:rPr lang="en-US" sz="1400" b="0" kern="1200" dirty="0" err="1" smtClean="0">
                          <a:solidFill>
                            <a:schemeClr val="tx1"/>
                          </a:solidFill>
                          <a:latin typeface="Arial" panose="020B0604020202020204" pitchFamily="34" charset="0"/>
                          <a:ea typeface="標楷體" pitchFamily="65" charset="-120"/>
                          <a:cs typeface="Arial" panose="020B0604020202020204" pitchFamily="34" charset="0"/>
                        </a:rPr>
                        <a:t>Q’ty</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 : 1/1600pcs </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rate : 0.06%</a:t>
                      </a:r>
                    </a:p>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SN:</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 </a:t>
                      </a:r>
                      <a:r>
                        <a:rPr lang="en-US" sz="1400" dirty="0" smtClean="0"/>
                        <a:t>2149688001202301024991</a:t>
                      </a: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pPr marL="0" marR="0" lvl="0" indent="-381000" algn="l" defTabSz="914400" rtl="0" eaLnBrk="1" fontAlgn="base" latinLnBrk="0" hangingPunct="1">
                        <a:lnSpc>
                          <a:spcPct val="100000"/>
                        </a:lnSpc>
                        <a:spcBef>
                          <a:spcPct val="0"/>
                        </a:spcBef>
                        <a:spcAft>
                          <a:spcPct val="0"/>
                        </a:spcAft>
                        <a:buClrTx/>
                        <a:buSzTx/>
                        <a:buFontTx/>
                        <a:buNone/>
                        <a:tabLst/>
                        <a:defRPr/>
                      </a:pPr>
                      <a:endParaRPr lang="en-US" sz="1400" b="1" kern="1200" dirty="0" smtClean="0">
                        <a:solidFill>
                          <a:schemeClr val="tx1"/>
                        </a:solidFill>
                        <a:latin typeface="Arial" panose="020B0604020202020204" pitchFamily="34" charset="0"/>
                        <a:ea typeface="標楷體" pitchFamily="65" charset="-120"/>
                        <a:cs typeface="Arial" panose="020B0604020202020204" pitchFamily="34" charset="0"/>
                      </a:endParaRPr>
                    </a:p>
                  </a:txBody>
                  <a:tcPr marL="121920" marR="27517" marT="121920" marB="25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dirty="0" smtClean="0">
                          <a:solidFill>
                            <a:srgbClr val="0000FF"/>
                          </a:solidFill>
                          <a:latin typeface="Arial" panose="020B0604020202020204" pitchFamily="34" charset="0"/>
                          <a:ea typeface="+mn-ea"/>
                          <a:cs typeface="Arial" panose="020B0604020202020204" pitchFamily="34" charset="0"/>
                        </a:rPr>
                        <a:t> Occur Root Cause :</a:t>
                      </a:r>
                      <a:endParaRPr lang="en-US" sz="1400" b="0" i="0" kern="1200" baseline="0" dirty="0" smtClean="0">
                        <a:solidFill>
                          <a:schemeClr val="tx1"/>
                        </a:solidFill>
                        <a:latin typeface="Arial" panose="020B0604020202020204" pitchFamily="34" charset="0"/>
                        <a:ea typeface="標楷體" pitchFamily="65" charset="-120"/>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i="0" kern="1200" baseline="0" dirty="0" smtClean="0">
                          <a:solidFill>
                            <a:schemeClr val="tx1"/>
                          </a:solidFill>
                          <a:latin typeface="Arial" panose="020B0604020202020204" pitchFamily="34" charset="0"/>
                          <a:ea typeface="標楷體" pitchFamily="65" charset="-120"/>
                          <a:cs typeface="Arial" panose="020B0604020202020204" pitchFamily="34" charset="0"/>
                        </a:rPr>
                        <a:t>When start the testing process the test fixture will keep the device on test fixture to move to the power ports was fixed on test machine for test.</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i="0" kern="1200" baseline="0" dirty="0" smtClean="0">
                          <a:solidFill>
                            <a:schemeClr val="tx1"/>
                          </a:solidFill>
                          <a:latin typeface="Arial" panose="020B0604020202020204" pitchFamily="34" charset="0"/>
                          <a:ea typeface="標楷體" pitchFamily="65" charset="-120"/>
                          <a:cs typeface="Arial" panose="020B0604020202020204" pitchFamily="34" charset="0"/>
                        </a:rPr>
                        <a:t> However, o</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perator putted device was misalign with test fixture, (device did not fix full 100% with test fixture due to Op putted misalign).</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Therefore, when start testing, the power port on test machine will touch with housing at USB connector area due to the device on test fixture was putted misalign by operator, it leads to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physical damage on housing at USB connector area</a:t>
                      </a:r>
                      <a:r>
                        <a:rPr lang="en-US" sz="1400" b="0" i="0" u="none" strike="noStrike" kern="1200" baseline="0" dirty="0" smtClean="0">
                          <a:solidFill>
                            <a:schemeClr val="tx1"/>
                          </a:solidFill>
                          <a:latin typeface="Arial" panose="020B0604020202020204" pitchFamily="34" charset="0"/>
                          <a:ea typeface="標楷體" pitchFamily="65" charset="-120"/>
                          <a:cs typeface="Arial" panose="020B0604020202020204" pitchFamily="34" charset="0"/>
                        </a:rPr>
                        <a:t>.</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dirty="0" smtClean="0">
                          <a:solidFill>
                            <a:srgbClr val="0000FF"/>
                          </a:solidFill>
                          <a:latin typeface="Arial" panose="020B0604020202020204" pitchFamily="34" charset="0"/>
                          <a:ea typeface="+mn-ea"/>
                          <a:cs typeface="Arial" panose="020B0604020202020204" pitchFamily="34" charset="0"/>
                        </a:rPr>
                        <a:t>Escape Root Cause :</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VI operator did not detect this issue.</a:t>
                      </a: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baseline="0" dirty="0" smtClean="0">
                          <a:solidFill>
                            <a:srgbClr val="0000FF"/>
                          </a:solidFill>
                          <a:latin typeface="Arial" panose="020B0604020202020204" pitchFamily="34" charset="0"/>
                          <a:ea typeface="+mn-ea"/>
                          <a:cs typeface="Arial" panose="020B0604020202020204" pitchFamily="34" charset="0"/>
                        </a:rPr>
                        <a:t>Action for occur</a:t>
                      </a:r>
                      <a:r>
                        <a:rPr lang="en-US" sz="1400" b="1" kern="1200" dirty="0" smtClean="0">
                          <a:solidFill>
                            <a:srgbClr val="0000FF"/>
                          </a:solidFill>
                          <a:latin typeface="Arial" panose="020B0604020202020204" pitchFamily="34" charset="0"/>
                          <a:ea typeface="+mn-ea"/>
                          <a:cs typeface="Arial" panose="020B0604020202020204" pitchFamily="34" charset="0"/>
                        </a:rPr>
                        <a:t>:</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dirty="0" smtClean="0">
                          <a:solidFill>
                            <a:schemeClr val="tx1"/>
                          </a:solidFill>
                          <a:latin typeface="Arial" panose="020B0604020202020204" pitchFamily="34" charset="0"/>
                          <a:ea typeface="+mn-ea"/>
                          <a:cs typeface="Arial" panose="020B0604020202020204" pitchFamily="34" charset="0"/>
                        </a:rPr>
                        <a:t>Add one</a:t>
                      </a:r>
                      <a:r>
                        <a:rPr lang="en-US" sz="1400" b="0" kern="1200" baseline="0" dirty="0" smtClean="0">
                          <a:solidFill>
                            <a:schemeClr val="tx1"/>
                          </a:solidFill>
                          <a:latin typeface="Arial" panose="020B0604020202020204" pitchFamily="34" charset="0"/>
                          <a:ea typeface="+mn-ea"/>
                          <a:cs typeface="Arial" panose="020B0604020202020204" pitchFamily="34" charset="0"/>
                        </a:rPr>
                        <a:t> notice on test program before start testing to remind OP check the device was placed correct on test fixture or not. (Done)</a:t>
                      </a:r>
                      <a:endParaRPr lang="en-US" sz="1400" b="0"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dirty="0" smtClean="0">
                          <a:solidFill>
                            <a:schemeClr val="tx1"/>
                          </a:solidFill>
                          <a:latin typeface="Arial" panose="020B0604020202020204" pitchFamily="34" charset="0"/>
                          <a:ea typeface="Calibri" pitchFamily="34" charset="0"/>
                          <a:cs typeface="Arial" panose="020B0604020202020204" pitchFamily="34" charset="0"/>
                        </a:rPr>
                        <a:t>Add notice in SOP and Re-train operators, “Must inspect</a:t>
                      </a:r>
                      <a:r>
                        <a:rPr lang="en-US" sz="1400" baseline="0" dirty="0" smtClean="0">
                          <a:solidFill>
                            <a:schemeClr val="tx1"/>
                          </a:solidFill>
                          <a:latin typeface="Arial" panose="020B0604020202020204" pitchFamily="34" charset="0"/>
                          <a:ea typeface="Calibri" pitchFamily="34" charset="0"/>
                          <a:cs typeface="Arial" panose="020B0604020202020204" pitchFamily="34" charset="0"/>
                        </a:rPr>
                        <a:t> careful at the connector positions</a:t>
                      </a:r>
                      <a:r>
                        <a:rPr lang="en-US" sz="1400" dirty="0" smtClean="0">
                          <a:solidFill>
                            <a:schemeClr val="tx1"/>
                          </a:solidFill>
                          <a:latin typeface="Arial" panose="020B0604020202020204" pitchFamily="34" charset="0"/>
                          <a:ea typeface="Calibri" pitchFamily="34" charset="0"/>
                          <a:cs typeface="Arial" panose="020B0604020202020204" pitchFamily="34" charset="0"/>
                        </a:rPr>
                        <a:t>”. (Done)</a:t>
                      </a: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rgbClr val="0000FF"/>
                          </a:solidFill>
                          <a:effectLst/>
                          <a:latin typeface="Arial" panose="020B0604020202020204" pitchFamily="34" charset="0"/>
                          <a:ea typeface="新細明體" charset="-120"/>
                          <a:cs typeface="Arial" panose="020B0604020202020204" pitchFamily="34" charset="0"/>
                        </a:rPr>
                        <a:t>Open</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3"/>
          <a:stretch>
            <a:fillRect/>
          </a:stretch>
        </p:blipFill>
        <p:spPr>
          <a:xfrm>
            <a:off x="279548" y="3462551"/>
            <a:ext cx="2495663" cy="1876366"/>
          </a:xfrm>
          <a:prstGeom prst="rect">
            <a:avLst/>
          </a:prstGeom>
        </p:spPr>
      </p:pic>
      <p:sp>
        <p:nvSpPr>
          <p:cNvPr id="6"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a:solidFill>
                  <a:schemeClr val="bg1"/>
                </a:solidFill>
                <a:latin typeface="Arial" panose="020B0604020202020204" pitchFamily="34" charset="0"/>
                <a:ea typeface="標楷體" panose="03000509000000000000" pitchFamily="65" charset="-120"/>
                <a:cs typeface="Arial" panose="020B0604020202020204" pitchFamily="34" charset="0"/>
              </a:rPr>
              <a:t>Failure Analysis Report</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8" name="圓角矩形 8">
            <a:extLst>
              <a:ext uri="{FF2B5EF4-FFF2-40B4-BE49-F238E27FC236}">
                <a16:creationId xmlns:a16="http://schemas.microsoft.com/office/drawing/2014/main" id="{5B5650D9-7CBC-4786-A2F8-D345C2C61748}"/>
              </a:ext>
            </a:extLst>
          </p:cNvPr>
          <p:cNvSpPr/>
          <p:nvPr/>
        </p:nvSpPr>
        <p:spPr>
          <a:xfrm>
            <a:off x="96982" y="683311"/>
            <a:ext cx="11333702" cy="384476"/>
          </a:xfrm>
          <a:prstGeom prst="roundRect">
            <a:avLst>
              <a:gd name="adj" fmla="val 576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altLang="zh-CN" sz="2400" b="1" dirty="0">
                <a:solidFill>
                  <a:schemeClr val="tx1"/>
                </a:solidFill>
                <a:latin typeface="Arial" panose="020B0604020202020204" pitchFamily="34" charset="0"/>
                <a:cs typeface="Arial" panose="020B0604020202020204" pitchFamily="34" charset="0"/>
              </a:rPr>
              <a:t>3</a:t>
            </a:r>
            <a:r>
              <a:rPr lang="en-US" altLang="zh-CN" sz="2400" b="1" smtClean="0">
                <a:solidFill>
                  <a:schemeClr val="tx1"/>
                </a:solidFill>
                <a:latin typeface="Arial" panose="020B0604020202020204" pitchFamily="34" charset="0"/>
                <a:cs typeface="Arial" panose="020B0604020202020204" pitchFamily="34" charset="0"/>
              </a:rPr>
              <a:t>. </a:t>
            </a:r>
            <a:r>
              <a:rPr lang="en-US" sz="2400" b="1">
                <a:solidFill>
                  <a:schemeClr val="tx1"/>
                </a:solidFill>
                <a:latin typeface="Arial" panose="020B0604020202020204" pitchFamily="34" charset="0"/>
                <a:cs typeface="Arial" panose="020B0604020202020204" pitchFamily="34" charset="0"/>
              </a:rPr>
              <a:t>Top housing damaged</a:t>
            </a:r>
          </a:p>
        </p:txBody>
      </p:sp>
      <p:grpSp>
        <p:nvGrpSpPr>
          <p:cNvPr id="7" name="Group 6"/>
          <p:cNvGrpSpPr/>
          <p:nvPr/>
        </p:nvGrpSpPr>
        <p:grpSpPr>
          <a:xfrm>
            <a:off x="7580672" y="5368414"/>
            <a:ext cx="3347884" cy="1356852"/>
            <a:chOff x="0" y="0"/>
            <a:chExt cx="5027839" cy="2354036"/>
          </a:xfrm>
        </p:grpSpPr>
        <p:pic>
          <p:nvPicPr>
            <p:cNvPr id="9" name="Picture 8"/>
            <p:cNvPicPr>
              <a:picLocks noChangeAspect="1"/>
            </p:cNvPicPr>
            <p:nvPr/>
          </p:nvPicPr>
          <p:blipFill>
            <a:blip r:embed="rId4"/>
            <a:stretch>
              <a:fillRect/>
            </a:stretch>
          </p:blipFill>
          <p:spPr>
            <a:xfrm>
              <a:off x="202869" y="140091"/>
              <a:ext cx="2454852" cy="2047874"/>
            </a:xfrm>
            <a:prstGeom prst="rect">
              <a:avLst/>
            </a:prstGeom>
          </p:spPr>
        </p:pic>
        <p:pic>
          <p:nvPicPr>
            <p:cNvPr id="10" name="Picture 9"/>
            <p:cNvPicPr>
              <a:picLocks noChangeAspect="1"/>
            </p:cNvPicPr>
            <p:nvPr/>
          </p:nvPicPr>
          <p:blipFill>
            <a:blip r:embed="rId5"/>
            <a:stretch>
              <a:fillRect/>
            </a:stretch>
          </p:blipFill>
          <p:spPr>
            <a:xfrm>
              <a:off x="2693691" y="156742"/>
              <a:ext cx="2164261" cy="2018568"/>
            </a:xfrm>
            <a:prstGeom prst="rect">
              <a:avLst/>
            </a:prstGeom>
          </p:spPr>
        </p:pic>
        <p:sp>
          <p:nvSpPr>
            <p:cNvPr id="11" name="Rectangle 10"/>
            <p:cNvSpPr/>
            <p:nvPr/>
          </p:nvSpPr>
          <p:spPr bwMode="auto">
            <a:xfrm>
              <a:off x="3716001" y="1728725"/>
              <a:ext cx="1108752" cy="439647"/>
            </a:xfrm>
            <a:prstGeom prst="rect">
              <a:avLst/>
            </a:prstGeom>
            <a:solidFill>
              <a:srgbClr val="00B050"/>
            </a:solidFill>
            <a:ln w="9525" cap="flat" cmpd="sng" algn="ctr">
              <a:solidFill>
                <a:srgbClr val="000000"/>
              </a:solidFill>
              <a:prstDash val="solid"/>
              <a:round/>
              <a:headEnd type="none" w="med" len="med"/>
              <a:tailEnd type="none" w="med" len="med"/>
            </a:ln>
            <a:effectLst/>
          </p:spPr>
          <p:txBody>
            <a:bodyPr wrap="square" lIns="18288" tIns="0"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a:latin typeface="Times New Roman" panose="02020603050405020304" pitchFamily="18" charset="0"/>
                  <a:cs typeface="Times New Roman" panose="02020603050405020304" pitchFamily="18" charset="0"/>
                </a:rPr>
                <a:t>OK</a:t>
              </a:r>
            </a:p>
          </p:txBody>
        </p:sp>
        <p:sp>
          <p:nvSpPr>
            <p:cNvPr id="12" name="Rectangle 11"/>
            <p:cNvSpPr/>
            <p:nvPr/>
          </p:nvSpPr>
          <p:spPr bwMode="auto">
            <a:xfrm>
              <a:off x="1486789" y="1783154"/>
              <a:ext cx="1132287" cy="385218"/>
            </a:xfrm>
            <a:prstGeom prst="rect">
              <a:avLst/>
            </a:prstGeom>
            <a:solidFill>
              <a:srgbClr val="FF0000"/>
            </a:solidFill>
            <a:ln w="9525" cap="flat" cmpd="sng" algn="ctr">
              <a:solidFill>
                <a:srgbClr val="000000"/>
              </a:solidFill>
              <a:prstDash val="solid"/>
              <a:round/>
              <a:headEnd type="none" w="med" len="med"/>
              <a:tailEnd type="none" w="med" len="med"/>
            </a:ln>
            <a:effectLst/>
          </p:spPr>
          <p:txBody>
            <a:bodyPr wrap="square" lIns="18288" tIns="0"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a:latin typeface="Times New Roman" panose="02020603050405020304" pitchFamily="18" charset="0"/>
                  <a:cs typeface="Times New Roman" panose="02020603050405020304" pitchFamily="18" charset="0"/>
                </a:rPr>
                <a:t>NG</a:t>
              </a:r>
            </a:p>
          </p:txBody>
        </p:sp>
        <p:sp>
          <p:nvSpPr>
            <p:cNvPr id="13" name="Rectangle 12"/>
            <p:cNvSpPr/>
            <p:nvPr/>
          </p:nvSpPr>
          <p:spPr bwMode="auto">
            <a:xfrm>
              <a:off x="0" y="0"/>
              <a:ext cx="5027839" cy="2354036"/>
            </a:xfrm>
            <a:prstGeom prst="rect">
              <a:avLst/>
            </a:prstGeom>
            <a:noFill/>
            <a:ln w="9525" cap="flat" cmpd="sng" algn="ctr">
              <a:solidFill>
                <a:srgbClr val="002060"/>
              </a:solidFill>
              <a:prstDash val="solid"/>
              <a:round/>
              <a:headEnd type="none" w="med" len="med"/>
              <a:tailEnd type="none" w="med" len="med"/>
            </a:ln>
            <a:effec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endParaRPr lang="en-US" sz="1100"/>
            </a:p>
          </p:txBody>
        </p:sp>
      </p:grpSp>
      <p:pic>
        <p:nvPicPr>
          <p:cNvPr id="3" name="Picture 2"/>
          <p:cNvPicPr>
            <a:picLocks noChangeAspect="1"/>
          </p:cNvPicPr>
          <p:nvPr/>
        </p:nvPicPr>
        <p:blipFill>
          <a:blip r:embed="rId6"/>
          <a:stretch>
            <a:fillRect/>
          </a:stretch>
        </p:blipFill>
        <p:spPr>
          <a:xfrm>
            <a:off x="7831117" y="3120262"/>
            <a:ext cx="2962209" cy="1348499"/>
          </a:xfrm>
          <a:prstGeom prst="rect">
            <a:avLst/>
          </a:prstGeom>
        </p:spPr>
      </p:pic>
    </p:spTree>
    <p:extLst>
      <p:ext uri="{BB962C8B-B14F-4D97-AF65-F5344CB8AC3E}">
        <p14:creationId xmlns:p14="http://schemas.microsoft.com/office/powerpoint/2010/main" val="92588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1283317245"/>
              </p:ext>
            </p:extLst>
          </p:nvPr>
        </p:nvGraphicFramePr>
        <p:xfrm>
          <a:off x="96982" y="1192958"/>
          <a:ext cx="11933802" cy="4558913"/>
        </p:xfrm>
        <a:graphic>
          <a:graphicData uri="http://schemas.openxmlformats.org/drawingml/2006/table">
            <a:tbl>
              <a:tblPr/>
              <a:tblGrid>
                <a:gridCol w="3108036">
                  <a:extLst>
                    <a:ext uri="{9D8B030D-6E8A-4147-A177-3AD203B41FA5}">
                      <a16:colId xmlns:a16="http://schemas.microsoft.com/office/drawing/2014/main" val="20000"/>
                    </a:ext>
                  </a:extLst>
                </a:gridCol>
                <a:gridCol w="4251247">
                  <a:extLst>
                    <a:ext uri="{9D8B030D-6E8A-4147-A177-3AD203B41FA5}">
                      <a16:colId xmlns:a16="http://schemas.microsoft.com/office/drawing/2014/main" val="1948495731"/>
                    </a:ext>
                  </a:extLst>
                </a:gridCol>
                <a:gridCol w="3538008">
                  <a:extLst>
                    <a:ext uri="{9D8B030D-6E8A-4147-A177-3AD203B41FA5}">
                      <a16:colId xmlns:a16="http://schemas.microsoft.com/office/drawing/2014/main" val="20002"/>
                    </a:ext>
                  </a:extLst>
                </a:gridCol>
                <a:gridCol w="1036511">
                  <a:extLst>
                    <a:ext uri="{9D8B030D-6E8A-4147-A177-3AD203B41FA5}">
                      <a16:colId xmlns:a16="http://schemas.microsoft.com/office/drawing/2014/main" val="20005"/>
                    </a:ext>
                  </a:extLst>
                </a:gridCol>
              </a:tblGrid>
              <a:tr h="42161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7517" marR="27517" marT="25400" marB="25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Root cause</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Actions</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137294">
                <a:tc>
                  <a:txBody>
                    <a:bodyPr/>
                    <a:lstStyle/>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Symptom: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Makes a noise sound when the bottom cover is pressed</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a:t>
                      </a:r>
                      <a:r>
                        <a:rPr lang="en-US" sz="1400" b="0" kern="1200" dirty="0" err="1" smtClean="0">
                          <a:solidFill>
                            <a:schemeClr val="tx1"/>
                          </a:solidFill>
                          <a:latin typeface="Arial" panose="020B0604020202020204" pitchFamily="34" charset="0"/>
                          <a:ea typeface="標楷體" pitchFamily="65" charset="-120"/>
                          <a:cs typeface="Arial" panose="020B0604020202020204" pitchFamily="34" charset="0"/>
                        </a:rPr>
                        <a:t>Q’ty</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 : 1/1600pcs </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rate : 0.06%</a:t>
                      </a:r>
                    </a:p>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SKB SN:</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 </a:t>
                      </a: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SN:</a:t>
                      </a:r>
                      <a:r>
                        <a:rPr lang="en-US" sz="1400" dirty="0" smtClean="0"/>
                        <a:t>2149688001202301017824</a:t>
                      </a: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indent="-285750">
                        <a:buFont typeface="Wingdings" panose="05000000000000000000" pitchFamily="2" charset="2"/>
                        <a:buChar char="ü"/>
                      </a:pPr>
                      <a:r>
                        <a:rPr lang="en-US" sz="1400" b="0" kern="1200" baseline="0" dirty="0" smtClean="0">
                          <a:solidFill>
                            <a:schemeClr val="tx1"/>
                          </a:solidFill>
                          <a:latin typeface="Arial" panose="020B0604020202020204" pitchFamily="34" charset="0"/>
                          <a:ea typeface="+mn-ea"/>
                          <a:cs typeface="Arial" panose="020B0604020202020204" pitchFamily="34" charset="0"/>
                        </a:rPr>
                        <a:t>During inspection process, ALT customer detected one unit had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a noise sound when the bottom cover is pressed.</a:t>
                      </a:r>
                    </a:p>
                    <a:p>
                      <a:pPr marL="285750" indent="-285750">
                        <a:buFont typeface="Wingdings" panose="05000000000000000000" pitchFamily="2" charset="2"/>
                        <a:buChar char="ü"/>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After customer re-assemble bottom cover, didn’t find the noise sound when the bottom cover is pressed again.</a:t>
                      </a:r>
                    </a:p>
                    <a:p>
                      <a:pPr marL="285750" indent="-285750">
                        <a:buFont typeface="Wingdings" panose="05000000000000000000" pitchFamily="2" charset="2"/>
                        <a:buChar char="Ø"/>
                      </a:pPr>
                      <a:r>
                        <a:rPr lang="en-US" sz="1400" b="0" i="0" baseline="0" dirty="0" smtClean="0">
                          <a:latin typeface="Arial" panose="020B0604020202020204" pitchFamily="34" charset="0"/>
                          <a:cs typeface="Arial" panose="020B0604020202020204" pitchFamily="34" charset="0"/>
                        </a:rPr>
                        <a:t>It maybe due to OP didn’t fix correct 100% when assembling top cover with bottom cover.</a:t>
                      </a: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kern="1200" dirty="0" smtClean="0">
                          <a:solidFill>
                            <a:schemeClr val="tx1"/>
                          </a:solidFill>
                          <a:latin typeface="Arial" panose="020B0604020202020204" pitchFamily="34" charset="0"/>
                          <a:ea typeface="+mn-ea"/>
                          <a:cs typeface="Arial" panose="020B0604020202020204" pitchFamily="34" charset="0"/>
                        </a:rPr>
                        <a:t>Re-train</a:t>
                      </a:r>
                      <a:r>
                        <a:rPr lang="en-US" sz="1400" kern="1200" baseline="0" dirty="0" smtClean="0">
                          <a:solidFill>
                            <a:schemeClr val="tx1"/>
                          </a:solidFill>
                          <a:latin typeface="Arial" panose="020B0604020202020204" pitchFamily="34" charset="0"/>
                          <a:ea typeface="+mn-ea"/>
                          <a:cs typeface="Arial" panose="020B0604020202020204" pitchFamily="34" charset="0"/>
                        </a:rPr>
                        <a:t> OP and r</a:t>
                      </a:r>
                      <a:r>
                        <a:rPr lang="en-US" sz="1400" kern="1200" dirty="0" smtClean="0">
                          <a:solidFill>
                            <a:schemeClr val="tx1"/>
                          </a:solidFill>
                          <a:latin typeface="Arial" panose="020B0604020202020204" pitchFamily="34" charset="0"/>
                          <a:ea typeface="+mn-ea"/>
                          <a:cs typeface="Arial" panose="020B0604020202020204" pitchFamily="34" charset="0"/>
                        </a:rPr>
                        <a:t>equest</a:t>
                      </a:r>
                      <a:r>
                        <a:rPr lang="en-US" sz="1400" kern="1200" baseline="0" dirty="0" smtClean="0">
                          <a:solidFill>
                            <a:schemeClr val="tx1"/>
                          </a:solidFill>
                          <a:latin typeface="Arial" panose="020B0604020202020204" pitchFamily="34" charset="0"/>
                          <a:ea typeface="+mn-ea"/>
                          <a:cs typeface="Arial" panose="020B0604020202020204" pitchFamily="34" charset="0"/>
                        </a:rPr>
                        <a:t> OP at VI station must press bottom cover whether happen noise sound or not. (Done). </a:t>
                      </a:r>
                      <a:endParaRPr lang="en-US" sz="1400" kern="120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rgbClr val="92D050"/>
                          </a:solidFill>
                          <a:effectLst/>
                          <a:latin typeface="Arial" panose="020B0604020202020204" pitchFamily="34" charset="0"/>
                          <a:ea typeface="新細明體" charset="-120"/>
                          <a:cs typeface="Arial" panose="020B0604020202020204" pitchFamily="34" charset="0"/>
                        </a:rPr>
                        <a:t>Monitor</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6"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a:solidFill>
                  <a:schemeClr val="bg1"/>
                </a:solidFill>
                <a:latin typeface="Arial" panose="020B0604020202020204" pitchFamily="34" charset="0"/>
                <a:ea typeface="標楷體" panose="03000509000000000000" pitchFamily="65" charset="-120"/>
                <a:cs typeface="Arial" panose="020B0604020202020204" pitchFamily="34" charset="0"/>
              </a:rPr>
              <a:t>Failure Analysis Report</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8" name="圓角矩形 8">
            <a:extLst>
              <a:ext uri="{FF2B5EF4-FFF2-40B4-BE49-F238E27FC236}">
                <a16:creationId xmlns:a16="http://schemas.microsoft.com/office/drawing/2014/main" id="{5B5650D9-7CBC-4786-A2F8-D345C2C61748}"/>
              </a:ext>
            </a:extLst>
          </p:cNvPr>
          <p:cNvSpPr/>
          <p:nvPr/>
        </p:nvSpPr>
        <p:spPr>
          <a:xfrm>
            <a:off x="96982" y="683311"/>
            <a:ext cx="11333702" cy="384476"/>
          </a:xfrm>
          <a:prstGeom prst="roundRect">
            <a:avLst>
              <a:gd name="adj" fmla="val 576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altLang="zh-CN" sz="2400" b="1" smtClean="0">
                <a:solidFill>
                  <a:schemeClr val="tx1"/>
                </a:solidFill>
                <a:latin typeface="Arial" panose="020B0604020202020204" pitchFamily="34" charset="0"/>
                <a:cs typeface="Arial" panose="020B0604020202020204" pitchFamily="34" charset="0"/>
              </a:rPr>
              <a:t>4. </a:t>
            </a:r>
            <a:r>
              <a:rPr lang="en-US" sz="2400" b="1" smtClean="0">
                <a:solidFill>
                  <a:schemeClr val="tx1"/>
                </a:solidFill>
                <a:latin typeface="Arial" panose="020B0604020202020204" pitchFamily="34" charset="0"/>
                <a:cs typeface="Arial" panose="020B0604020202020204" pitchFamily="34" charset="0"/>
              </a:rPr>
              <a:t>Bottom cover noise sound</a:t>
            </a:r>
            <a:endParaRPr lang="en-US" sz="2400" b="1">
              <a:solidFill>
                <a:schemeClr val="tx1"/>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a:off x="7648373" y="2684205"/>
            <a:ext cx="3310634" cy="2698955"/>
          </a:xfrm>
          <a:prstGeom prst="rect">
            <a:avLst/>
          </a:prstGeom>
          <a:ln>
            <a:solidFill>
              <a:schemeClr val="tx1"/>
            </a:solidFill>
          </a:ln>
        </p:spPr>
      </p:pic>
    </p:spTree>
    <p:extLst>
      <p:ext uri="{BB962C8B-B14F-4D97-AF65-F5344CB8AC3E}">
        <p14:creationId xmlns:p14="http://schemas.microsoft.com/office/powerpoint/2010/main" val="1016410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50156</TotalTime>
  <Words>872</Words>
  <Application>Microsoft Office PowerPoint</Application>
  <PresentationFormat>Widescreen</PresentationFormat>
  <Paragraphs>131</Paragraphs>
  <Slides>7</Slides>
  <Notes>6</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7</vt:i4>
      </vt:variant>
    </vt:vector>
  </HeadingPairs>
  <TitlesOfParts>
    <vt:vector size="21" baseType="lpstr">
      <vt:lpstr>Microsoft YaHei</vt:lpstr>
      <vt:lpstr>宋体</vt:lpstr>
      <vt:lpstr>Arial</vt:lpstr>
      <vt:lpstr>Arial Unicode MS</vt:lpstr>
      <vt:lpstr>Calibri</vt:lpstr>
      <vt:lpstr>Calibri Light</vt:lpstr>
      <vt:lpstr>Cochin</vt:lpstr>
      <vt:lpstr>標楷體</vt:lpstr>
      <vt:lpstr>新細明體</vt:lpstr>
      <vt:lpstr>Times New Roman</vt:lpstr>
      <vt:lpstr>Wingdings</vt:lpstr>
      <vt:lpstr>Office 佈景主題</vt:lpstr>
      <vt:lpstr>1_Office 佈景主題</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Nguyen Thanh Dat</dc:creator>
  <cp:lastModifiedBy>武文邊</cp:lastModifiedBy>
  <cp:revision>5295</cp:revision>
  <dcterms:created xsi:type="dcterms:W3CDTF">2020-08-07T01:32:39Z</dcterms:created>
  <dcterms:modified xsi:type="dcterms:W3CDTF">2023-03-24T06:07:18Z</dcterms:modified>
</cp:coreProperties>
</file>